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g"/>
  <Override PartName="/ppt/media/image5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8.jpg" ContentType="image/jpg"/>
  <Override PartName="/ppt/media/image19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42"/>
  </p:notesMasterIdLst>
  <p:sldIdLst>
    <p:sldId id="25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9" r:id="rId13"/>
    <p:sldId id="287" r:id="rId14"/>
    <p:sldId id="288" r:id="rId15"/>
    <p:sldId id="261" r:id="rId16"/>
    <p:sldId id="262" r:id="rId17"/>
    <p:sldId id="263" r:id="rId18"/>
    <p:sldId id="293" r:id="rId19"/>
    <p:sldId id="294" r:id="rId20"/>
    <p:sldId id="295" r:id="rId21"/>
    <p:sldId id="291" r:id="rId22"/>
    <p:sldId id="292" r:id="rId23"/>
    <p:sldId id="296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277" r:id="rId40"/>
    <p:sldId id="258" r:id="rId41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Palatino Linotype" panose="02040502050505030304" pitchFamily="18" charset="0"/>
      <p:regular r:id="rId47"/>
      <p:bold r:id="rId48"/>
      <p:italic r:id="rId49"/>
      <p:boldItalic r:id="rId50"/>
    </p:embeddedFont>
    <p:embeddedFont>
      <p:font typeface="Tahoma" panose="020B0604030504040204" pitchFamily="34" charset="0"/>
      <p:regular r:id="rId51"/>
      <p:bold r:id="rId52"/>
    </p:embeddedFont>
    <p:embeddedFont>
      <p:font typeface="Wingdings 2" panose="05020102010507070707" pitchFamily="18" charset="2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6834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2438400" y="274638"/>
            <a:ext cx="6248400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4" y="6335851"/>
            <a:ext cx="1503623" cy="37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5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350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62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801859" y="5049652"/>
            <a:ext cx="8187396" cy="19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600" b="1" dirty="0"/>
              <a:t>Strategic Management Demystified</a:t>
            </a:r>
            <a:endParaRPr lang="en-KE" sz="3600"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294362" y="3158067"/>
            <a:ext cx="8555276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6000"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cs typeface="Lucida Bright"/>
              </a:rPr>
              <a:t>STRATEGIC MANAGEMENT AND LEADERSHIP</a:t>
            </a:r>
            <a:endParaRPr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3604" y="242442"/>
            <a:ext cx="4793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5" dirty="0"/>
              <a:t>Strategic</a:t>
            </a:r>
            <a:r>
              <a:rPr sz="4000" spc="-235" dirty="0"/>
              <a:t> </a:t>
            </a:r>
            <a:r>
              <a:rPr sz="4000" spc="-229" dirty="0"/>
              <a:t>Management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0" y="1282701"/>
            <a:ext cx="9144000" cy="38568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5080" indent="-342900"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14" dirty="0">
                <a:latin typeface="Arial"/>
                <a:cs typeface="Arial"/>
              </a:rPr>
              <a:t>Strategic management </a:t>
            </a:r>
            <a:r>
              <a:rPr sz="2600" spc="-130" dirty="0">
                <a:latin typeface="Arial"/>
                <a:cs typeface="Arial"/>
              </a:rPr>
              <a:t>is </a:t>
            </a:r>
            <a:r>
              <a:rPr sz="2600" spc="-195" dirty="0">
                <a:latin typeface="Arial"/>
                <a:cs typeface="Arial"/>
              </a:rPr>
              <a:t>a </a:t>
            </a:r>
            <a:r>
              <a:rPr sz="2600" spc="-100" dirty="0">
                <a:latin typeface="Arial"/>
                <a:cs typeface="Arial"/>
              </a:rPr>
              <a:t>set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114" dirty="0">
                <a:latin typeface="Arial"/>
                <a:cs typeface="Arial"/>
              </a:rPr>
              <a:t>management </a:t>
            </a:r>
            <a:r>
              <a:rPr sz="2600" spc="-125" dirty="0">
                <a:latin typeface="Arial"/>
                <a:cs typeface="Arial"/>
              </a:rPr>
              <a:t>decisions 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95" dirty="0">
                <a:latin typeface="Arial"/>
                <a:cs typeface="Arial"/>
              </a:rPr>
              <a:t>actions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that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determines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the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long-run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performance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of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95" dirty="0">
                <a:latin typeface="Arial"/>
                <a:cs typeface="Arial"/>
              </a:rPr>
              <a:t>a  </a:t>
            </a:r>
            <a:r>
              <a:rPr sz="2600" spc="-60" dirty="0">
                <a:latin typeface="Arial"/>
                <a:cs typeface="Arial"/>
              </a:rPr>
              <a:t>corporation. </a:t>
            </a:r>
            <a:r>
              <a:rPr sz="2600" spc="35" dirty="0">
                <a:latin typeface="Arial"/>
                <a:cs typeface="Arial"/>
              </a:rPr>
              <a:t>It </a:t>
            </a:r>
            <a:r>
              <a:rPr sz="2600" spc="-105" dirty="0">
                <a:latin typeface="Arial"/>
                <a:cs typeface="Arial"/>
              </a:rPr>
              <a:t>includes </a:t>
            </a:r>
            <a:r>
              <a:rPr sz="2600" spc="-75" dirty="0">
                <a:latin typeface="Arial"/>
                <a:cs typeface="Arial"/>
              </a:rPr>
              <a:t>environmental </a:t>
            </a:r>
            <a:r>
              <a:rPr sz="2600" spc="-130" dirty="0">
                <a:latin typeface="Arial"/>
                <a:cs typeface="Arial"/>
              </a:rPr>
              <a:t>scanning, </a:t>
            </a:r>
            <a:r>
              <a:rPr sz="2600" spc="-95" dirty="0">
                <a:latin typeface="Arial"/>
                <a:cs typeface="Arial"/>
              </a:rPr>
              <a:t>strategy  </a:t>
            </a:r>
            <a:r>
              <a:rPr sz="2600" spc="-40" dirty="0">
                <a:latin typeface="Arial"/>
                <a:cs typeface="Arial"/>
              </a:rPr>
              <a:t>formulation, </a:t>
            </a:r>
            <a:r>
              <a:rPr sz="2600" spc="-95" dirty="0">
                <a:latin typeface="Arial"/>
                <a:cs typeface="Arial"/>
              </a:rPr>
              <a:t>strategy </a:t>
            </a:r>
            <a:r>
              <a:rPr sz="2600" spc="-55" dirty="0">
                <a:latin typeface="Arial"/>
                <a:cs typeface="Arial"/>
              </a:rPr>
              <a:t>implementation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80" dirty="0">
                <a:latin typeface="Arial"/>
                <a:cs typeface="Arial"/>
              </a:rPr>
              <a:t>evaluation </a:t>
            </a:r>
            <a:r>
              <a:rPr sz="2600" spc="-120" dirty="0">
                <a:latin typeface="Arial"/>
                <a:cs typeface="Arial"/>
              </a:rPr>
              <a:t>and  </a:t>
            </a:r>
            <a:r>
              <a:rPr sz="2600" spc="-45" dirty="0">
                <a:latin typeface="Arial"/>
                <a:cs typeface="Arial"/>
              </a:rPr>
              <a:t>control </a:t>
            </a:r>
            <a:r>
              <a:rPr sz="2600" spc="20" dirty="0">
                <a:latin typeface="Arial"/>
                <a:cs typeface="Arial"/>
              </a:rPr>
              <a:t>to </a:t>
            </a:r>
            <a:r>
              <a:rPr sz="2600" spc="-130" dirty="0">
                <a:latin typeface="Arial"/>
                <a:cs typeface="Arial"/>
              </a:rPr>
              <a:t>achieve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90" dirty="0">
                <a:latin typeface="Arial"/>
                <a:cs typeface="Arial"/>
              </a:rPr>
              <a:t>objectives </a:t>
            </a:r>
            <a:r>
              <a:rPr sz="2600" spc="-10" dirty="0">
                <a:latin typeface="Arial"/>
                <a:cs typeface="Arial"/>
              </a:rPr>
              <a:t>of</a:t>
            </a:r>
            <a:r>
              <a:rPr sz="2600" spc="-490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an </a:t>
            </a:r>
            <a:r>
              <a:rPr sz="2600" spc="-90" dirty="0">
                <a:latin typeface="Arial"/>
                <a:cs typeface="Arial"/>
              </a:rPr>
              <a:t>organization.</a:t>
            </a:r>
            <a:endParaRPr lang="en-US" sz="2600" spc="-90" dirty="0">
              <a:latin typeface="Arial"/>
              <a:cs typeface="Arial"/>
            </a:endParaRPr>
          </a:p>
          <a:p>
            <a:pPr marL="355600" marR="5080" indent="-342900"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355600" marR="356235" indent="-342900"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85" dirty="0">
                <a:latin typeface="Arial"/>
                <a:cs typeface="Arial"/>
              </a:rPr>
              <a:t>The </a:t>
            </a:r>
            <a:r>
              <a:rPr sz="2600" spc="-90" dirty="0">
                <a:latin typeface="Arial"/>
                <a:cs typeface="Arial"/>
              </a:rPr>
              <a:t>study </a:t>
            </a:r>
            <a:r>
              <a:rPr sz="2600" spc="-10" dirty="0">
                <a:latin typeface="Arial"/>
                <a:cs typeface="Arial"/>
              </a:rPr>
              <a:t>of </a:t>
            </a:r>
            <a:r>
              <a:rPr sz="2600" spc="-90" dirty="0">
                <a:latin typeface="Arial"/>
                <a:cs typeface="Arial"/>
              </a:rPr>
              <a:t>strategic </a:t>
            </a:r>
            <a:r>
              <a:rPr sz="2600" spc="-114" dirty="0">
                <a:latin typeface="Arial"/>
                <a:cs typeface="Arial"/>
              </a:rPr>
              <a:t>management </a:t>
            </a:r>
            <a:r>
              <a:rPr sz="2600" spc="-165" dirty="0">
                <a:latin typeface="Arial"/>
                <a:cs typeface="Arial"/>
              </a:rPr>
              <a:t>emphasizes </a:t>
            </a:r>
            <a:r>
              <a:rPr sz="2600" spc="-30" dirty="0">
                <a:latin typeface="Arial"/>
                <a:cs typeface="Arial"/>
              </a:rPr>
              <a:t>the  </a:t>
            </a:r>
            <a:r>
              <a:rPr sz="2600" spc="-45" dirty="0">
                <a:latin typeface="Arial"/>
                <a:cs typeface="Arial"/>
              </a:rPr>
              <a:t>monitoring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95" dirty="0">
                <a:latin typeface="Arial"/>
                <a:cs typeface="Arial"/>
              </a:rPr>
              <a:t>evaluating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75" dirty="0">
                <a:latin typeface="Arial"/>
                <a:cs typeface="Arial"/>
              </a:rPr>
              <a:t>external </a:t>
            </a:r>
            <a:r>
              <a:rPr sz="2600" spc="-45" dirty="0">
                <a:latin typeface="Arial"/>
                <a:cs typeface="Arial"/>
              </a:rPr>
              <a:t>opportunities</a:t>
            </a:r>
            <a:r>
              <a:rPr sz="2600" spc="-35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and  </a:t>
            </a:r>
            <a:r>
              <a:rPr sz="2600" spc="-60" dirty="0">
                <a:latin typeface="Arial"/>
                <a:cs typeface="Arial"/>
              </a:rPr>
              <a:t>threats </a:t>
            </a:r>
            <a:r>
              <a:rPr sz="2600" spc="-30" dirty="0">
                <a:latin typeface="Arial"/>
                <a:cs typeface="Arial"/>
              </a:rPr>
              <a:t>in light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195" dirty="0">
                <a:latin typeface="Arial"/>
                <a:cs typeface="Arial"/>
              </a:rPr>
              <a:t>a </a:t>
            </a:r>
            <a:r>
              <a:rPr sz="2600" spc="-75" dirty="0">
                <a:latin typeface="Arial"/>
                <a:cs typeface="Arial"/>
              </a:rPr>
              <a:t>corporation’s </a:t>
            </a:r>
            <a:r>
              <a:rPr sz="2600" spc="-95" dirty="0">
                <a:latin typeface="Arial"/>
                <a:cs typeface="Arial"/>
              </a:rPr>
              <a:t>strengths </a:t>
            </a:r>
            <a:r>
              <a:rPr sz="2600" spc="-120" dirty="0">
                <a:latin typeface="Arial"/>
                <a:cs typeface="Arial"/>
              </a:rPr>
              <a:t>and  </a:t>
            </a:r>
            <a:r>
              <a:rPr sz="2600" spc="-165" dirty="0">
                <a:latin typeface="Arial"/>
                <a:cs typeface="Arial"/>
              </a:rPr>
              <a:t>weaknesses.</a:t>
            </a:r>
            <a:endParaRPr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742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" y="914400"/>
            <a:ext cx="9042400" cy="3810000"/>
          </a:xfrm>
        </p:spPr>
        <p:txBody>
          <a:bodyPr/>
          <a:lstStyle/>
          <a:p>
            <a:pPr marL="355600" marR="34290" indent="-342900"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b="1" u="heavy" spc="-345" dirty="0">
                <a:uFill>
                  <a:solidFill>
                    <a:srgbClr val="000000"/>
                  </a:solidFill>
                </a:uFill>
              </a:rPr>
              <a:t>As </a:t>
            </a:r>
            <a:r>
              <a:rPr lang="en-US" b="1" u="heavy" spc="-135" dirty="0">
                <a:uFill>
                  <a:solidFill>
                    <a:srgbClr val="000000"/>
                  </a:solidFill>
                </a:uFill>
              </a:rPr>
              <a:t>per </a:t>
            </a:r>
            <a:r>
              <a:rPr lang="en-US" b="1" u="heavy" spc="-204" dirty="0">
                <a:uFill>
                  <a:solidFill>
                    <a:srgbClr val="000000"/>
                  </a:solidFill>
                </a:uFill>
              </a:rPr>
              <a:t>Fred </a:t>
            </a:r>
            <a:r>
              <a:rPr lang="en-US" b="1" u="heavy" spc="-210" dirty="0">
                <a:uFill>
                  <a:solidFill>
                    <a:srgbClr val="000000"/>
                  </a:solidFill>
                </a:uFill>
              </a:rPr>
              <a:t>R. </a:t>
            </a:r>
            <a:r>
              <a:rPr lang="en-US" b="1" u="heavy" spc="-165" dirty="0">
                <a:uFill>
                  <a:solidFill>
                    <a:srgbClr val="000000"/>
                  </a:solidFill>
                </a:uFill>
              </a:rPr>
              <a:t>David,</a:t>
            </a:r>
            <a:r>
              <a:rPr lang="en-US" b="1" spc="-165" dirty="0"/>
              <a:t> </a:t>
            </a:r>
            <a:r>
              <a:rPr lang="en-US" spc="-90" dirty="0"/>
              <a:t>strategic </a:t>
            </a:r>
            <a:r>
              <a:rPr lang="en-US" spc="-114" dirty="0"/>
              <a:t>management </a:t>
            </a:r>
            <a:r>
              <a:rPr lang="en-US" spc="-130" dirty="0"/>
              <a:t>is </a:t>
            </a:r>
            <a:r>
              <a:rPr lang="en-US" spc="-140" dirty="0"/>
              <a:t>an </a:t>
            </a:r>
            <a:r>
              <a:rPr lang="en-US" spc="-5" dirty="0"/>
              <a:t>art </a:t>
            </a:r>
            <a:r>
              <a:rPr lang="en-US" spc="-120" dirty="0"/>
              <a:t>and  </a:t>
            </a:r>
            <a:r>
              <a:rPr lang="en-US" spc="-150" dirty="0"/>
              <a:t>science </a:t>
            </a:r>
            <a:r>
              <a:rPr lang="en-US" spc="-10" dirty="0"/>
              <a:t>of </a:t>
            </a:r>
            <a:r>
              <a:rPr lang="en-US" spc="-50" dirty="0"/>
              <a:t>formulating, </a:t>
            </a:r>
            <a:r>
              <a:rPr lang="en-US" spc="-65" dirty="0"/>
              <a:t>implementing </a:t>
            </a:r>
            <a:r>
              <a:rPr lang="en-US" spc="-120" dirty="0"/>
              <a:t>and </a:t>
            </a:r>
            <a:r>
              <a:rPr lang="en-US" spc="-95" dirty="0"/>
              <a:t>evaluating </a:t>
            </a:r>
            <a:r>
              <a:rPr lang="en-US" spc="-165" dirty="0"/>
              <a:t>cross  </a:t>
            </a:r>
            <a:r>
              <a:rPr lang="en-US" spc="-50" dirty="0"/>
              <a:t>functional </a:t>
            </a:r>
            <a:r>
              <a:rPr lang="en-US" spc="-125" dirty="0"/>
              <a:t>decisions </a:t>
            </a:r>
            <a:r>
              <a:rPr lang="en-US" spc="-5" dirty="0"/>
              <a:t>that </a:t>
            </a:r>
            <a:r>
              <a:rPr lang="en-US" spc="-110" dirty="0"/>
              <a:t>enable </a:t>
            </a:r>
            <a:r>
              <a:rPr lang="en-US" spc="-140" dirty="0"/>
              <a:t>an </a:t>
            </a:r>
            <a:r>
              <a:rPr lang="en-US" spc="-95" dirty="0"/>
              <a:t>organization </a:t>
            </a:r>
            <a:r>
              <a:rPr lang="en-US" spc="20" dirty="0"/>
              <a:t>to</a:t>
            </a:r>
            <a:r>
              <a:rPr lang="en-US" spc="-265" dirty="0"/>
              <a:t> </a:t>
            </a:r>
            <a:r>
              <a:rPr lang="en-US" spc="-130" dirty="0"/>
              <a:t>achieve  </a:t>
            </a:r>
            <a:r>
              <a:rPr lang="en-US" spc="-40" dirty="0"/>
              <a:t>its</a:t>
            </a:r>
            <a:r>
              <a:rPr lang="en-US" spc="-140" dirty="0"/>
              <a:t> </a:t>
            </a:r>
            <a:r>
              <a:rPr lang="en-US" spc="-85" dirty="0"/>
              <a:t>objectives.</a:t>
            </a:r>
          </a:p>
          <a:p>
            <a:pPr marL="355600" marR="34290" indent="-342900"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dirty="0"/>
          </a:p>
          <a:p>
            <a:pPr marL="355600" marR="40640" indent="-342900"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b="1" u="heavy" spc="-345" dirty="0">
                <a:uFill>
                  <a:solidFill>
                    <a:srgbClr val="000000"/>
                  </a:solidFill>
                </a:uFill>
              </a:rPr>
              <a:t>As </a:t>
            </a:r>
            <a:r>
              <a:rPr lang="en-US" b="1" u="heavy" spc="-135" dirty="0">
                <a:uFill>
                  <a:solidFill>
                    <a:srgbClr val="000000"/>
                  </a:solidFill>
                </a:uFill>
              </a:rPr>
              <a:t>per </a:t>
            </a:r>
            <a:r>
              <a:rPr lang="en-US" b="1" u="heavy" spc="-204" dirty="0" err="1">
                <a:uFill>
                  <a:solidFill>
                    <a:srgbClr val="000000"/>
                  </a:solidFill>
                </a:uFill>
              </a:rPr>
              <a:t>Channon</a:t>
            </a:r>
            <a:r>
              <a:rPr lang="en-US" b="1" u="heavy" spc="-204" dirty="0">
                <a:uFill>
                  <a:solidFill>
                    <a:srgbClr val="000000"/>
                  </a:solidFill>
                </a:uFill>
              </a:rPr>
              <a:t>,</a:t>
            </a:r>
            <a:r>
              <a:rPr lang="en-US" b="1" spc="-204" dirty="0"/>
              <a:t> </a:t>
            </a:r>
            <a:r>
              <a:rPr lang="en-US" spc="-90" dirty="0"/>
              <a:t>strategic </a:t>
            </a:r>
            <a:r>
              <a:rPr lang="en-US" spc="-114" dirty="0"/>
              <a:t>management </a:t>
            </a:r>
            <a:r>
              <a:rPr lang="en-US" spc="-130" dirty="0"/>
              <a:t>is </a:t>
            </a:r>
            <a:r>
              <a:rPr lang="en-US" spc="-75" dirty="0"/>
              <a:t>defined </a:t>
            </a:r>
            <a:r>
              <a:rPr lang="en-US" spc="-235" dirty="0"/>
              <a:t>as </a:t>
            </a:r>
            <a:r>
              <a:rPr lang="en-US" spc="-5" dirty="0"/>
              <a:t>that  </a:t>
            </a:r>
            <a:r>
              <a:rPr lang="en-US" spc="-100" dirty="0"/>
              <a:t>set </a:t>
            </a:r>
            <a:r>
              <a:rPr lang="en-US" spc="-5" dirty="0"/>
              <a:t>of </a:t>
            </a:r>
            <a:r>
              <a:rPr lang="en-US" spc="-125" dirty="0"/>
              <a:t>decisions </a:t>
            </a:r>
            <a:r>
              <a:rPr lang="en-US" spc="-120" dirty="0"/>
              <a:t>and </a:t>
            </a:r>
            <a:r>
              <a:rPr lang="en-US" spc="-95" dirty="0"/>
              <a:t>actions </a:t>
            </a:r>
            <a:r>
              <a:rPr lang="en-US" spc="-5" dirty="0"/>
              <a:t>that </a:t>
            </a:r>
            <a:r>
              <a:rPr lang="en-US" spc="-60" dirty="0"/>
              <a:t>result </a:t>
            </a:r>
            <a:r>
              <a:rPr lang="en-US" spc="-35" dirty="0"/>
              <a:t>in </a:t>
            </a:r>
            <a:r>
              <a:rPr lang="en-US" spc="-50" dirty="0"/>
              <a:t>formulating </a:t>
            </a:r>
            <a:r>
              <a:rPr lang="en-US" spc="-10" dirty="0"/>
              <a:t>of  </a:t>
            </a:r>
            <a:r>
              <a:rPr lang="en-US" spc="-95" dirty="0"/>
              <a:t>strategy </a:t>
            </a:r>
            <a:r>
              <a:rPr lang="en-US" spc="-135" dirty="0"/>
              <a:t>and </a:t>
            </a:r>
            <a:r>
              <a:rPr lang="en-US" spc="-35" dirty="0"/>
              <a:t>its </a:t>
            </a:r>
            <a:r>
              <a:rPr lang="en-US" spc="-55" dirty="0"/>
              <a:t>implementation </a:t>
            </a:r>
            <a:r>
              <a:rPr lang="en-US" spc="20" dirty="0"/>
              <a:t>to </a:t>
            </a:r>
            <a:r>
              <a:rPr lang="en-US" spc="-130" dirty="0"/>
              <a:t>achieve </a:t>
            </a:r>
            <a:r>
              <a:rPr lang="en-US" spc="-30" dirty="0"/>
              <a:t>the </a:t>
            </a:r>
            <a:r>
              <a:rPr lang="en-US" spc="-90" dirty="0"/>
              <a:t>objectives</a:t>
            </a:r>
            <a:r>
              <a:rPr lang="en-US" spc="-475" dirty="0"/>
              <a:t> </a:t>
            </a:r>
            <a:r>
              <a:rPr lang="en-US" spc="-10" dirty="0"/>
              <a:t>of  </a:t>
            </a:r>
            <a:r>
              <a:rPr lang="en-US" spc="-30" dirty="0"/>
              <a:t>the</a:t>
            </a:r>
            <a:r>
              <a:rPr lang="en-US" spc="-130" dirty="0"/>
              <a:t> </a:t>
            </a:r>
            <a:r>
              <a:rPr lang="en-US" spc="-60" dirty="0"/>
              <a:t>corporation.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1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850900"/>
            <a:ext cx="8305800" cy="711201"/>
          </a:xfrm>
        </p:spPr>
        <p:txBody>
          <a:bodyPr/>
          <a:lstStyle/>
          <a:p>
            <a:r>
              <a:rPr lang="en-US" sz="4000" b="1" dirty="0"/>
              <a:t>Levels of Strategic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46200"/>
            <a:ext cx="9144000" cy="41656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dirty="0"/>
              <a:t>Here are four different levels of strategic management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Level 1 — Articulated Plan</a:t>
            </a:r>
            <a:r>
              <a:rPr lang="en-US" sz="2400" dirty="0"/>
              <a:t>: The plan has established the mission, vision, goals, actions, and key performance indicators (KPIs) for the next 24 to 36 months. 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b="1" dirty="0"/>
              <a:t>Level 2 — Strategic Differentiation</a:t>
            </a:r>
            <a:r>
              <a:rPr lang="en-US" sz="2400" dirty="0"/>
              <a:t>: The plan has a strategic focus on delivering a unique value proposition developed from a clear understanding of market position and customer needs.</a:t>
            </a:r>
          </a:p>
        </p:txBody>
      </p:sp>
    </p:spTree>
    <p:extLst>
      <p:ext uri="{BB962C8B-B14F-4D97-AF65-F5344CB8AC3E}">
        <p14:creationId xmlns:p14="http://schemas.microsoft.com/office/powerpoint/2010/main" val="340036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00" y="406400"/>
            <a:ext cx="8674100" cy="673101"/>
          </a:xfrm>
        </p:spPr>
        <p:txBody>
          <a:bodyPr/>
          <a:lstStyle/>
          <a:p>
            <a:r>
              <a:rPr lang="en-US" b="1" dirty="0"/>
              <a:t>CONT.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04900"/>
            <a:ext cx="9144000" cy="44577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/>
              <a:t>Level 3 — Organizational Engagement: </a:t>
            </a:r>
            <a:r>
              <a:rPr lang="en-US" sz="2800" dirty="0"/>
              <a:t>Everyone knows the strategic direction, understands his role, and commits to accountability. An execution/governance process is in place.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/>
              <a:t>Level 4 — Organizational Transformation: </a:t>
            </a:r>
            <a:r>
              <a:rPr lang="en-US" sz="2800" dirty="0"/>
              <a:t>High-performing team, driven by shared values, consistently drives decision making based on the agreed-upon strategy with data, structure (organizational and process), and systems in place to support the activity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4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74638"/>
            <a:ext cx="8407400" cy="1096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Benefits of Strategic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5700"/>
            <a:ext cx="9144000" cy="5026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many benefits of strategic management and they include:-</a:t>
            </a:r>
          </a:p>
          <a:p>
            <a:pPr indent="-457200">
              <a:buFont typeface="Wingdings" pitchFamily="2" charset="2"/>
              <a:buChar char="v"/>
            </a:pPr>
            <a:r>
              <a:rPr lang="en-US" sz="2400" dirty="0"/>
              <a:t>Identification, prioritization, and exploration of opportunities.</a:t>
            </a:r>
          </a:p>
          <a:p>
            <a:pPr indent="-457200">
              <a:buFont typeface="Wingdings" pitchFamily="2" charset="2"/>
              <a:buChar char="v"/>
            </a:pPr>
            <a:r>
              <a:rPr lang="en-US" sz="2400" dirty="0"/>
              <a:t>Discharges Responsibility</a:t>
            </a:r>
          </a:p>
          <a:p>
            <a:pPr indent="-457200">
              <a:buFont typeface="Wingdings" pitchFamily="2" charset="2"/>
              <a:buChar char="v"/>
            </a:pPr>
            <a:r>
              <a:rPr lang="en-US" sz="2400" dirty="0"/>
              <a:t>Allows an Objective Assessment</a:t>
            </a:r>
          </a:p>
          <a:p>
            <a:pPr indent="-457200">
              <a:buFont typeface="Wingdings" pitchFamily="2" charset="2"/>
              <a:buChar char="v"/>
            </a:pPr>
            <a:r>
              <a:rPr lang="en-US" sz="2400" dirty="0"/>
              <a:t>Provides a Framework for Decision-Making </a:t>
            </a:r>
          </a:p>
          <a:p>
            <a:pPr indent="-457200">
              <a:buFont typeface="Wingdings" pitchFamily="2" charset="2"/>
              <a:buChar char="v"/>
            </a:pPr>
            <a:r>
              <a:rPr lang="en-US" sz="2400" dirty="0"/>
              <a:t>Enables Understanding &amp; Buy-In </a:t>
            </a:r>
          </a:p>
          <a:p>
            <a:pPr indent="-457200">
              <a:buFont typeface="Wingdings" pitchFamily="2" charset="2"/>
              <a:buChar char="v"/>
            </a:pPr>
            <a:r>
              <a:rPr lang="en-US" sz="2400" dirty="0"/>
              <a:t>Facilitates Measurement of Progress </a:t>
            </a:r>
          </a:p>
          <a:p>
            <a:pPr indent="-457200">
              <a:buFont typeface="Wingdings" pitchFamily="2" charset="2"/>
              <a:buChar char="v"/>
            </a:pPr>
            <a:r>
              <a:rPr lang="en-US" sz="2400" dirty="0"/>
              <a:t>Affords an Organizational Perspective of Competing Components</a:t>
            </a:r>
          </a:p>
          <a:p>
            <a:pPr indent="-457200">
              <a:buFont typeface="Wingdings" pitchFamily="2" charset="2"/>
              <a:buChar char="v"/>
            </a:pPr>
            <a:r>
              <a:rPr lang="en-US" sz="2400" dirty="0"/>
              <a:t> Enhances Strategic Agility (Innovation) </a:t>
            </a:r>
          </a:p>
          <a:p>
            <a:pPr indent="-457200">
              <a:buFont typeface="Wingdings" pitchFamily="2" charset="2"/>
              <a:buChar char="v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15490" y="6391943"/>
            <a:ext cx="2133600" cy="365125"/>
          </a:xfrm>
          <a:prstGeom prst="rect">
            <a:avLst/>
          </a:prstGeom>
        </p:spPr>
        <p:txBody>
          <a:bodyPr/>
          <a:lstStyle/>
          <a:p>
            <a:fld id="{08521549-E3B9-D145-89B4-190F5467244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4892" cy="10668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Limitations of Strategic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774"/>
            <a:ext cx="8229600" cy="4118768"/>
          </a:xfrm>
        </p:spPr>
        <p:txBody>
          <a:bodyPr>
            <a:normAutofit/>
          </a:bodyPr>
          <a:lstStyle/>
          <a:p>
            <a:r>
              <a:rPr lang="en-US" sz="2800" dirty="0"/>
              <a:t>The Future Rarely Unfolds As Anticipated</a:t>
            </a:r>
            <a:r>
              <a:rPr lang="en-US" dirty="0"/>
              <a:t>.</a:t>
            </a:r>
          </a:p>
          <a:p>
            <a:r>
              <a:rPr lang="en-US" dirty="0"/>
              <a:t>Return on Investment </a:t>
            </a:r>
          </a:p>
          <a:p>
            <a:r>
              <a:rPr lang="en-US" dirty="0"/>
              <a:t>May Impede Agility </a:t>
            </a:r>
          </a:p>
          <a:p>
            <a:r>
              <a:rPr lang="en-US" dirty="0"/>
              <a:t>Long Term Benefit vs. Immediate Results </a:t>
            </a:r>
          </a:p>
          <a:p>
            <a:r>
              <a:rPr lang="en-US" dirty="0"/>
              <a:t>Closing Thoughts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15490" y="6391943"/>
            <a:ext cx="2133600" cy="365125"/>
          </a:xfrm>
          <a:prstGeom prst="rect">
            <a:avLst/>
          </a:prstGeom>
        </p:spPr>
        <p:txBody>
          <a:bodyPr/>
          <a:lstStyle/>
          <a:p>
            <a:fld id="{08521549-E3B9-D145-89B4-190F5467244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11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494" y="2251327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en-US" sz="6600" b="1" dirty="0"/>
              <a:t>Business Model</a:t>
            </a:r>
          </a:p>
        </p:txBody>
      </p:sp>
    </p:spTree>
    <p:extLst>
      <p:ext uri="{BB962C8B-B14F-4D97-AF65-F5344CB8AC3E}">
        <p14:creationId xmlns:p14="http://schemas.microsoft.com/office/powerpoint/2010/main" val="988448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8487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ctr">
              <a:lnSpc>
                <a:spcPct val="99900"/>
              </a:lnSpc>
              <a:spcBef>
                <a:spcPts val="100"/>
              </a:spcBef>
            </a:pPr>
            <a:r>
              <a:rPr lang="en-US" sz="3200" dirty="0">
                <a:solidFill>
                  <a:srgbClr val="666666"/>
                </a:solidFill>
              </a:rPr>
              <a:t>a </a:t>
            </a:r>
            <a:r>
              <a:rPr lang="en-US" sz="3200" b="1" spc="-15" dirty="0">
                <a:solidFill>
                  <a:srgbClr val="666666"/>
                </a:solidFill>
              </a:rPr>
              <a:t>business model </a:t>
            </a:r>
            <a:r>
              <a:rPr lang="en-US" sz="3200" spc="-15" dirty="0">
                <a:solidFill>
                  <a:srgbClr val="666666"/>
                </a:solidFill>
              </a:rPr>
              <a:t>describes </a:t>
            </a:r>
            <a:r>
              <a:rPr lang="en-US" sz="3200" spc="-10" dirty="0">
                <a:solidFill>
                  <a:srgbClr val="666666"/>
                </a:solidFill>
              </a:rPr>
              <a:t>the value an </a:t>
            </a:r>
            <a:r>
              <a:rPr lang="en-US" sz="3200" spc="-15" dirty="0">
                <a:solidFill>
                  <a:srgbClr val="666666"/>
                </a:solidFill>
              </a:rPr>
              <a:t>organization </a:t>
            </a:r>
            <a:r>
              <a:rPr lang="en-US" sz="3200" spc="-10" dirty="0">
                <a:solidFill>
                  <a:srgbClr val="666666"/>
                </a:solidFill>
              </a:rPr>
              <a:t>offers </a:t>
            </a:r>
            <a:r>
              <a:rPr lang="en-US" sz="3200" spc="-5" dirty="0">
                <a:solidFill>
                  <a:srgbClr val="666666"/>
                </a:solidFill>
              </a:rPr>
              <a:t>to  </a:t>
            </a:r>
            <a:r>
              <a:rPr lang="en-US" sz="3200" spc="-10" dirty="0">
                <a:solidFill>
                  <a:srgbClr val="666666"/>
                </a:solidFill>
              </a:rPr>
              <a:t>various </a:t>
            </a:r>
            <a:r>
              <a:rPr lang="en-US" sz="3200" spc="-15" dirty="0">
                <a:solidFill>
                  <a:srgbClr val="666666"/>
                </a:solidFill>
              </a:rPr>
              <a:t>customers </a:t>
            </a:r>
            <a:r>
              <a:rPr lang="en-US" sz="3200" spc="-10" dirty="0">
                <a:solidFill>
                  <a:srgbClr val="666666"/>
                </a:solidFill>
              </a:rPr>
              <a:t>and portrays the </a:t>
            </a:r>
            <a:r>
              <a:rPr lang="en-US" sz="3200" spc="-15" dirty="0">
                <a:solidFill>
                  <a:srgbClr val="666666"/>
                </a:solidFill>
              </a:rPr>
              <a:t>capabilities </a:t>
            </a:r>
            <a:r>
              <a:rPr lang="en-US" sz="3200" spc="-10" dirty="0">
                <a:solidFill>
                  <a:srgbClr val="666666"/>
                </a:solidFill>
              </a:rPr>
              <a:t>and partners  </a:t>
            </a:r>
            <a:r>
              <a:rPr lang="en-US" sz="3200" spc="-15" dirty="0">
                <a:solidFill>
                  <a:srgbClr val="666666"/>
                </a:solidFill>
              </a:rPr>
              <a:t>required </a:t>
            </a:r>
            <a:r>
              <a:rPr lang="en-US" sz="3200" spc="-5" dirty="0">
                <a:solidFill>
                  <a:srgbClr val="666666"/>
                </a:solidFill>
              </a:rPr>
              <a:t>for </a:t>
            </a:r>
            <a:r>
              <a:rPr lang="en-US" sz="3200" spc="-15" dirty="0">
                <a:solidFill>
                  <a:srgbClr val="666666"/>
                </a:solidFill>
              </a:rPr>
              <a:t>creating, marketing, and </a:t>
            </a:r>
            <a:r>
              <a:rPr lang="en-US" sz="3200" spc="-10" dirty="0">
                <a:solidFill>
                  <a:srgbClr val="666666"/>
                </a:solidFill>
              </a:rPr>
              <a:t>delivering this </a:t>
            </a:r>
            <a:r>
              <a:rPr lang="en-US" sz="3200" spc="-15" dirty="0">
                <a:solidFill>
                  <a:srgbClr val="666666"/>
                </a:solidFill>
              </a:rPr>
              <a:t>value </a:t>
            </a:r>
            <a:r>
              <a:rPr lang="en-US" sz="3200" spc="-10" dirty="0">
                <a:solidFill>
                  <a:srgbClr val="666666"/>
                </a:solidFill>
              </a:rPr>
              <a:t>and  </a:t>
            </a:r>
            <a:r>
              <a:rPr lang="en-US" sz="3200" spc="-15" dirty="0">
                <a:solidFill>
                  <a:srgbClr val="666666"/>
                </a:solidFill>
              </a:rPr>
              <a:t>relationship capital with </a:t>
            </a:r>
            <a:r>
              <a:rPr lang="en-US" sz="3200" spc="-10" dirty="0">
                <a:solidFill>
                  <a:srgbClr val="666666"/>
                </a:solidFill>
              </a:rPr>
              <a:t>the goal </a:t>
            </a:r>
            <a:r>
              <a:rPr lang="en-US" sz="3200" spc="-5" dirty="0">
                <a:solidFill>
                  <a:srgbClr val="666666"/>
                </a:solidFill>
              </a:rPr>
              <a:t>of </a:t>
            </a:r>
            <a:r>
              <a:rPr lang="en-US" sz="3200" spc="-15" dirty="0">
                <a:solidFill>
                  <a:srgbClr val="666666"/>
                </a:solidFill>
              </a:rPr>
              <a:t>generating profitable and  sustainable revenue</a:t>
            </a:r>
            <a:r>
              <a:rPr lang="en-US" sz="3200" spc="-10" dirty="0">
                <a:solidFill>
                  <a:srgbClr val="666666"/>
                </a:solidFill>
              </a:rPr>
              <a:t> </a:t>
            </a:r>
            <a:r>
              <a:rPr lang="en-US" sz="3200" spc="-15" dirty="0">
                <a:solidFill>
                  <a:srgbClr val="666666"/>
                </a:solidFill>
              </a:rPr>
              <a:t>streams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6" y="4343400"/>
            <a:ext cx="810518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74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0200"/>
            <a:ext cx="8788400" cy="560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225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00" y="660401"/>
            <a:ext cx="8890000" cy="914400"/>
          </a:xfrm>
        </p:spPr>
        <p:txBody>
          <a:bodyPr/>
          <a:lstStyle/>
          <a:p>
            <a:r>
              <a:rPr lang="en-US" sz="4000" b="1" dirty="0"/>
              <a:t>COMPONENTS OF A BUSINESS MODEL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853"/>
            <a:ext cx="8788400" cy="447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16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019" y="157352"/>
            <a:ext cx="403415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90" dirty="0">
                <a:solidFill>
                  <a:srgbClr val="00AFEF"/>
                </a:solidFill>
              </a:rPr>
              <a:t>What </a:t>
            </a:r>
            <a:r>
              <a:rPr sz="4400" spc="-420" dirty="0">
                <a:solidFill>
                  <a:srgbClr val="00AFEF"/>
                </a:solidFill>
              </a:rPr>
              <a:t>is</a:t>
            </a:r>
            <a:r>
              <a:rPr sz="4400" spc="-315" dirty="0">
                <a:solidFill>
                  <a:srgbClr val="00AFEF"/>
                </a:solidFill>
              </a:rPr>
              <a:t> </a:t>
            </a:r>
            <a:r>
              <a:rPr sz="4400" spc="-350" dirty="0">
                <a:solidFill>
                  <a:srgbClr val="00AFEF"/>
                </a:solidFill>
              </a:rPr>
              <a:t>strategy?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39" y="921766"/>
            <a:ext cx="7953375" cy="504945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9055" indent="-342900">
              <a:lnSpc>
                <a:spcPts val="24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120" dirty="0">
                <a:latin typeface="Arial"/>
                <a:cs typeface="Arial"/>
              </a:rPr>
              <a:t>Strategy </a:t>
            </a:r>
            <a:r>
              <a:rPr sz="2500" spc="-130" dirty="0">
                <a:latin typeface="Arial"/>
                <a:cs typeface="Arial"/>
              </a:rPr>
              <a:t>is </a:t>
            </a:r>
            <a:r>
              <a:rPr sz="2500" spc="-195" dirty="0">
                <a:latin typeface="Arial"/>
                <a:cs typeface="Arial"/>
              </a:rPr>
              <a:t>a </a:t>
            </a:r>
            <a:r>
              <a:rPr sz="2500" b="1" spc="-145" dirty="0">
                <a:latin typeface="Arial"/>
                <a:cs typeface="Arial"/>
              </a:rPr>
              <a:t>tactical </a:t>
            </a:r>
            <a:r>
              <a:rPr sz="2500" b="1" spc="-229" dirty="0">
                <a:latin typeface="Arial"/>
                <a:cs typeface="Arial"/>
              </a:rPr>
              <a:t>course </a:t>
            </a:r>
            <a:r>
              <a:rPr sz="2500" b="1" spc="-114" dirty="0">
                <a:latin typeface="Arial"/>
                <a:cs typeface="Arial"/>
              </a:rPr>
              <a:t>of </a:t>
            </a:r>
            <a:r>
              <a:rPr sz="2500" b="1" spc="-155" dirty="0">
                <a:latin typeface="Arial"/>
                <a:cs typeface="Arial"/>
              </a:rPr>
              <a:t>action </a:t>
            </a:r>
            <a:r>
              <a:rPr sz="2500" spc="-75" dirty="0">
                <a:latin typeface="Arial"/>
                <a:cs typeface="Arial"/>
              </a:rPr>
              <a:t>which </a:t>
            </a:r>
            <a:r>
              <a:rPr sz="2500" spc="-130" dirty="0">
                <a:latin typeface="Arial"/>
                <a:cs typeface="Arial"/>
              </a:rPr>
              <a:t>is </a:t>
            </a:r>
            <a:r>
              <a:rPr sz="2500" spc="-135" dirty="0">
                <a:latin typeface="Arial"/>
                <a:cs typeface="Arial"/>
              </a:rPr>
              <a:t>designed </a:t>
            </a:r>
            <a:r>
              <a:rPr sz="2500" spc="20" dirty="0">
                <a:latin typeface="Arial"/>
                <a:cs typeface="Arial"/>
              </a:rPr>
              <a:t>to  </a:t>
            </a:r>
            <a:r>
              <a:rPr sz="2500" spc="-130" dirty="0">
                <a:latin typeface="Arial"/>
                <a:cs typeface="Arial"/>
              </a:rPr>
              <a:t>achieve </a:t>
            </a:r>
            <a:r>
              <a:rPr sz="2500" spc="-90" dirty="0">
                <a:latin typeface="Arial"/>
                <a:cs typeface="Arial"/>
              </a:rPr>
              <a:t>long </a:t>
            </a:r>
            <a:r>
              <a:rPr sz="2500" spc="-20" dirty="0">
                <a:latin typeface="Arial"/>
                <a:cs typeface="Arial"/>
              </a:rPr>
              <a:t>term </a:t>
            </a:r>
            <a:r>
              <a:rPr sz="2500" spc="-85" dirty="0">
                <a:latin typeface="Arial"/>
                <a:cs typeface="Arial"/>
              </a:rPr>
              <a:t>objectives. </a:t>
            </a:r>
            <a:r>
              <a:rPr sz="2500" spc="35" dirty="0">
                <a:latin typeface="Arial"/>
                <a:cs typeface="Arial"/>
              </a:rPr>
              <a:t>It </a:t>
            </a:r>
            <a:r>
              <a:rPr sz="2500" spc="-130" dirty="0">
                <a:latin typeface="Arial"/>
                <a:cs typeface="Arial"/>
              </a:rPr>
              <a:t>is </a:t>
            </a:r>
            <a:r>
              <a:rPr sz="2500" spc="-140" dirty="0">
                <a:latin typeface="Arial"/>
                <a:cs typeface="Arial"/>
              </a:rPr>
              <a:t>an </a:t>
            </a:r>
            <a:r>
              <a:rPr sz="2500" spc="-5" dirty="0">
                <a:latin typeface="Arial"/>
                <a:cs typeface="Arial"/>
              </a:rPr>
              <a:t>art </a:t>
            </a:r>
            <a:r>
              <a:rPr sz="2500" spc="-120" dirty="0">
                <a:latin typeface="Arial"/>
                <a:cs typeface="Arial"/>
              </a:rPr>
              <a:t>and </a:t>
            </a:r>
            <a:r>
              <a:rPr sz="2500" spc="-155" dirty="0">
                <a:latin typeface="Arial"/>
                <a:cs typeface="Arial"/>
              </a:rPr>
              <a:t>science </a:t>
            </a:r>
            <a:r>
              <a:rPr sz="2500" spc="-10" dirty="0">
                <a:latin typeface="Arial"/>
                <a:cs typeface="Arial"/>
              </a:rPr>
              <a:t>of  </a:t>
            </a:r>
            <a:r>
              <a:rPr sz="2500" spc="-90" dirty="0">
                <a:latin typeface="Arial"/>
                <a:cs typeface="Arial"/>
              </a:rPr>
              <a:t>planning </a:t>
            </a:r>
            <a:r>
              <a:rPr sz="2500" spc="-120" dirty="0">
                <a:latin typeface="Arial"/>
                <a:cs typeface="Arial"/>
              </a:rPr>
              <a:t>and </a:t>
            </a:r>
            <a:r>
              <a:rPr sz="2500" spc="-100" dirty="0">
                <a:latin typeface="Arial"/>
                <a:cs typeface="Arial"/>
              </a:rPr>
              <a:t>marshalling </a:t>
            </a:r>
            <a:r>
              <a:rPr sz="2500" spc="-130" dirty="0">
                <a:latin typeface="Arial"/>
                <a:cs typeface="Arial"/>
              </a:rPr>
              <a:t>resources </a:t>
            </a:r>
            <a:r>
              <a:rPr sz="2500" spc="-10" dirty="0">
                <a:latin typeface="Arial"/>
                <a:cs typeface="Arial"/>
              </a:rPr>
              <a:t>for their </a:t>
            </a:r>
            <a:r>
              <a:rPr sz="2500" spc="-80" dirty="0">
                <a:latin typeface="Arial"/>
                <a:cs typeface="Arial"/>
              </a:rPr>
              <a:t>most</a:t>
            </a:r>
            <a:r>
              <a:rPr sz="2500" spc="-425" dirty="0">
                <a:latin typeface="Arial"/>
                <a:cs typeface="Arial"/>
              </a:rPr>
              <a:t> </a:t>
            </a:r>
            <a:r>
              <a:rPr lang="en-US" sz="2500" spc="-425" dirty="0">
                <a:latin typeface="Arial"/>
                <a:cs typeface="Arial"/>
              </a:rPr>
              <a:t> </a:t>
            </a:r>
            <a:r>
              <a:rPr sz="2500" spc="-40" dirty="0">
                <a:latin typeface="Arial"/>
                <a:cs typeface="Arial"/>
              </a:rPr>
              <a:t>efficient  </a:t>
            </a:r>
            <a:r>
              <a:rPr sz="2500" spc="-120" dirty="0">
                <a:latin typeface="Arial"/>
                <a:cs typeface="Arial"/>
              </a:rPr>
              <a:t>and </a:t>
            </a:r>
            <a:r>
              <a:rPr sz="2500" spc="-70" dirty="0">
                <a:latin typeface="Arial"/>
                <a:cs typeface="Arial"/>
              </a:rPr>
              <a:t>effective </a:t>
            </a:r>
            <a:r>
              <a:rPr sz="2500" spc="-175" dirty="0">
                <a:latin typeface="Arial"/>
                <a:cs typeface="Arial"/>
              </a:rPr>
              <a:t>use </a:t>
            </a:r>
            <a:r>
              <a:rPr sz="2500" spc="-35" dirty="0">
                <a:latin typeface="Arial"/>
                <a:cs typeface="Arial"/>
              </a:rPr>
              <a:t>in </a:t>
            </a:r>
            <a:r>
              <a:rPr sz="2500" spc="-195" dirty="0">
                <a:latin typeface="Arial"/>
                <a:cs typeface="Arial"/>
              </a:rPr>
              <a:t>a </a:t>
            </a:r>
            <a:r>
              <a:rPr sz="2500" spc="-135" dirty="0">
                <a:latin typeface="Arial"/>
                <a:cs typeface="Arial"/>
              </a:rPr>
              <a:t>changing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65" dirty="0">
                <a:latin typeface="Arial"/>
                <a:cs typeface="Arial"/>
              </a:rPr>
              <a:t>environment.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1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500" spc="-120" dirty="0">
                <a:latin typeface="Arial"/>
                <a:cs typeface="Arial"/>
              </a:rPr>
              <a:t>Strategy </a:t>
            </a:r>
            <a:r>
              <a:rPr sz="2500" spc="-5" dirty="0">
                <a:latin typeface="Arial"/>
                <a:cs typeface="Arial"/>
              </a:rPr>
              <a:t>of </a:t>
            </a:r>
            <a:r>
              <a:rPr sz="2500" spc="-195" dirty="0">
                <a:latin typeface="Arial"/>
                <a:cs typeface="Arial"/>
              </a:rPr>
              <a:t>a </a:t>
            </a:r>
            <a:r>
              <a:rPr sz="2500" spc="-155" dirty="0">
                <a:latin typeface="Arial"/>
                <a:cs typeface="Arial"/>
              </a:rPr>
              <a:t>business </a:t>
            </a:r>
            <a:r>
              <a:rPr sz="2500" spc="-70" dirty="0">
                <a:latin typeface="Arial"/>
                <a:cs typeface="Arial"/>
              </a:rPr>
              <a:t>enterprise </a:t>
            </a:r>
            <a:r>
              <a:rPr sz="2500" spc="-135" dirty="0">
                <a:latin typeface="Arial"/>
                <a:cs typeface="Arial"/>
              </a:rPr>
              <a:t>consists </a:t>
            </a:r>
            <a:r>
              <a:rPr sz="2500" dirty="0">
                <a:latin typeface="Arial"/>
                <a:cs typeface="Arial"/>
              </a:rPr>
              <a:t>of </a:t>
            </a:r>
            <a:r>
              <a:rPr sz="2500" spc="-45" dirty="0">
                <a:latin typeface="Arial"/>
                <a:cs typeface="Arial"/>
              </a:rPr>
              <a:t>what  </a:t>
            </a:r>
            <a:r>
              <a:rPr sz="2500" spc="-114" dirty="0">
                <a:latin typeface="Arial"/>
                <a:cs typeface="Arial"/>
              </a:rPr>
              <a:t>management </a:t>
            </a:r>
            <a:r>
              <a:rPr sz="2500" spc="-130" dirty="0">
                <a:latin typeface="Arial"/>
                <a:cs typeface="Arial"/>
              </a:rPr>
              <a:t>decides </a:t>
            </a:r>
            <a:r>
              <a:rPr sz="2500" spc="-60" dirty="0">
                <a:latin typeface="Arial"/>
                <a:cs typeface="Arial"/>
              </a:rPr>
              <a:t>about </a:t>
            </a:r>
            <a:r>
              <a:rPr sz="2500" spc="-30" dirty="0">
                <a:latin typeface="Arial"/>
                <a:cs typeface="Arial"/>
              </a:rPr>
              <a:t>the </a:t>
            </a:r>
            <a:r>
              <a:rPr sz="2500" spc="-20" dirty="0">
                <a:latin typeface="Arial"/>
                <a:cs typeface="Arial"/>
              </a:rPr>
              <a:t>future </a:t>
            </a:r>
            <a:r>
              <a:rPr sz="2500" spc="-45" dirty="0">
                <a:latin typeface="Arial"/>
                <a:cs typeface="Arial"/>
              </a:rPr>
              <a:t>direction </a:t>
            </a:r>
            <a:r>
              <a:rPr sz="2500" spc="-120" dirty="0">
                <a:latin typeface="Arial"/>
                <a:cs typeface="Arial"/>
              </a:rPr>
              <a:t>and</a:t>
            </a:r>
            <a:r>
              <a:rPr sz="2500" spc="-420" dirty="0">
                <a:latin typeface="Arial"/>
                <a:cs typeface="Arial"/>
              </a:rPr>
              <a:t> </a:t>
            </a:r>
            <a:r>
              <a:rPr sz="2500" spc="-165" dirty="0">
                <a:latin typeface="Arial"/>
                <a:cs typeface="Arial"/>
              </a:rPr>
              <a:t>scope  </a:t>
            </a:r>
            <a:r>
              <a:rPr sz="2500" spc="-10" dirty="0">
                <a:latin typeface="Arial"/>
                <a:cs typeface="Arial"/>
              </a:rPr>
              <a:t>of </a:t>
            </a:r>
            <a:r>
              <a:rPr sz="2500" spc="-30" dirty="0">
                <a:latin typeface="Arial"/>
                <a:cs typeface="Arial"/>
              </a:rPr>
              <a:t>the </a:t>
            </a:r>
            <a:r>
              <a:rPr sz="2500" spc="-145" dirty="0">
                <a:latin typeface="Arial"/>
                <a:cs typeface="Arial"/>
              </a:rPr>
              <a:t>business. </a:t>
            </a:r>
            <a:r>
              <a:rPr sz="2500" spc="35" dirty="0">
                <a:latin typeface="Arial"/>
                <a:cs typeface="Arial"/>
              </a:rPr>
              <a:t>It </a:t>
            </a:r>
            <a:r>
              <a:rPr sz="2500" spc="-85" dirty="0">
                <a:latin typeface="Arial"/>
                <a:cs typeface="Arial"/>
              </a:rPr>
              <a:t>entails </a:t>
            </a:r>
            <a:r>
              <a:rPr sz="2500" spc="-105" dirty="0">
                <a:latin typeface="Arial"/>
                <a:cs typeface="Arial"/>
              </a:rPr>
              <a:t>managerial </a:t>
            </a:r>
            <a:r>
              <a:rPr sz="2500" spc="-114" dirty="0">
                <a:latin typeface="Arial"/>
                <a:cs typeface="Arial"/>
              </a:rPr>
              <a:t>choice </a:t>
            </a:r>
            <a:r>
              <a:rPr sz="2500" spc="-130" dirty="0">
                <a:latin typeface="Arial"/>
                <a:cs typeface="Arial"/>
              </a:rPr>
              <a:t>among  </a:t>
            </a:r>
            <a:r>
              <a:rPr sz="2500" spc="-55" dirty="0">
                <a:latin typeface="Arial"/>
                <a:cs typeface="Arial"/>
              </a:rPr>
              <a:t>alternative </a:t>
            </a:r>
            <a:r>
              <a:rPr sz="2500" spc="-65" dirty="0">
                <a:latin typeface="Arial"/>
                <a:cs typeface="Arial"/>
              </a:rPr>
              <a:t>action </a:t>
            </a:r>
            <a:r>
              <a:rPr sz="2500" spc="-114" dirty="0">
                <a:latin typeface="Arial"/>
                <a:cs typeface="Arial"/>
              </a:rPr>
              <a:t>programmes, </a:t>
            </a:r>
            <a:r>
              <a:rPr sz="2500" spc="-55" dirty="0">
                <a:latin typeface="Arial"/>
                <a:cs typeface="Arial"/>
              </a:rPr>
              <a:t>competitive </a:t>
            </a:r>
            <a:r>
              <a:rPr sz="2500" spc="-150" dirty="0">
                <a:latin typeface="Arial"/>
                <a:cs typeface="Arial"/>
              </a:rPr>
              <a:t>moves </a:t>
            </a:r>
            <a:r>
              <a:rPr sz="2500" spc="-120" dirty="0">
                <a:latin typeface="Arial"/>
                <a:cs typeface="Arial"/>
              </a:rPr>
              <a:t>and  </a:t>
            </a:r>
            <a:r>
              <a:rPr sz="2500" spc="-30" dirty="0">
                <a:latin typeface="Arial"/>
                <a:cs typeface="Arial"/>
              </a:rPr>
              <a:t>different </a:t>
            </a:r>
            <a:r>
              <a:rPr sz="2500" spc="-155" dirty="0">
                <a:latin typeface="Arial"/>
                <a:cs typeface="Arial"/>
              </a:rPr>
              <a:t>business </a:t>
            </a:r>
            <a:r>
              <a:rPr sz="2500" spc="-130" dirty="0">
                <a:latin typeface="Arial"/>
                <a:cs typeface="Arial"/>
              </a:rPr>
              <a:t>approaches </a:t>
            </a:r>
            <a:r>
              <a:rPr sz="2500" spc="25" dirty="0">
                <a:latin typeface="Arial"/>
                <a:cs typeface="Arial"/>
              </a:rPr>
              <a:t>to </a:t>
            </a:r>
            <a:r>
              <a:rPr sz="2500" spc="-130" dirty="0">
                <a:latin typeface="Arial"/>
                <a:cs typeface="Arial"/>
              </a:rPr>
              <a:t>achieve </a:t>
            </a:r>
            <a:r>
              <a:rPr sz="2500" spc="-70" dirty="0">
                <a:latin typeface="Arial"/>
                <a:cs typeface="Arial"/>
              </a:rPr>
              <a:t>enterprise  </a:t>
            </a:r>
            <a:r>
              <a:rPr sz="2500" spc="-85" dirty="0">
                <a:latin typeface="Arial"/>
                <a:cs typeface="Arial"/>
              </a:rPr>
              <a:t>objectives.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100" dirty="0">
              <a:latin typeface="Times New Roman"/>
              <a:cs typeface="Times New Roman"/>
            </a:endParaRPr>
          </a:p>
          <a:p>
            <a:pPr marL="355600" marR="131445" indent="-342900">
              <a:lnSpc>
                <a:spcPct val="8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500" spc="-120" dirty="0">
                <a:latin typeface="Arial"/>
                <a:cs typeface="Arial"/>
              </a:rPr>
              <a:t>Strategy </a:t>
            </a:r>
            <a:r>
              <a:rPr sz="2500" spc="-130" dirty="0">
                <a:latin typeface="Arial"/>
                <a:cs typeface="Arial"/>
              </a:rPr>
              <a:t>once </a:t>
            </a:r>
            <a:r>
              <a:rPr sz="2500" spc="-50" dirty="0">
                <a:latin typeface="Arial"/>
                <a:cs typeface="Arial"/>
              </a:rPr>
              <a:t>formulated </a:t>
            </a:r>
            <a:r>
              <a:rPr sz="2500" spc="-190" dirty="0">
                <a:latin typeface="Arial"/>
                <a:cs typeface="Arial"/>
              </a:rPr>
              <a:t>has </a:t>
            </a:r>
            <a:r>
              <a:rPr sz="2500" spc="-90" dirty="0">
                <a:latin typeface="Arial"/>
                <a:cs typeface="Arial"/>
              </a:rPr>
              <a:t>long </a:t>
            </a:r>
            <a:r>
              <a:rPr sz="2500" spc="-20" dirty="0">
                <a:latin typeface="Arial"/>
                <a:cs typeface="Arial"/>
              </a:rPr>
              <a:t>term </a:t>
            </a:r>
            <a:r>
              <a:rPr sz="2500" spc="-70" dirty="0">
                <a:latin typeface="Arial"/>
                <a:cs typeface="Arial"/>
              </a:rPr>
              <a:t>implications. </a:t>
            </a:r>
            <a:r>
              <a:rPr sz="2500" spc="35" dirty="0">
                <a:latin typeface="Arial"/>
                <a:cs typeface="Arial"/>
              </a:rPr>
              <a:t>It </a:t>
            </a:r>
            <a:r>
              <a:rPr sz="2500" spc="-130" dirty="0">
                <a:latin typeface="Arial"/>
                <a:cs typeface="Arial"/>
              </a:rPr>
              <a:t>is  </a:t>
            </a:r>
            <a:r>
              <a:rPr sz="2500" spc="-75" dirty="0">
                <a:latin typeface="Arial"/>
                <a:cs typeface="Arial"/>
              </a:rPr>
              <a:t>framed </a:t>
            </a:r>
            <a:r>
              <a:rPr sz="2500" spc="-110" dirty="0">
                <a:latin typeface="Arial"/>
                <a:cs typeface="Arial"/>
              </a:rPr>
              <a:t>by </a:t>
            </a:r>
            <a:r>
              <a:rPr sz="2500" spc="-15" dirty="0">
                <a:latin typeface="Arial"/>
                <a:cs typeface="Arial"/>
              </a:rPr>
              <a:t>top </a:t>
            </a:r>
            <a:r>
              <a:rPr sz="2500" spc="-114" dirty="0">
                <a:latin typeface="Arial"/>
                <a:cs typeface="Arial"/>
              </a:rPr>
              <a:t>management </a:t>
            </a:r>
            <a:r>
              <a:rPr sz="2500" spc="-30" dirty="0">
                <a:latin typeface="Arial"/>
                <a:cs typeface="Arial"/>
              </a:rPr>
              <a:t>in</a:t>
            </a:r>
            <a:r>
              <a:rPr sz="2500" spc="-509" dirty="0">
                <a:latin typeface="Arial"/>
                <a:cs typeface="Arial"/>
              </a:rPr>
              <a:t> </a:t>
            </a:r>
            <a:r>
              <a:rPr sz="2500" spc="-135" dirty="0">
                <a:latin typeface="Arial"/>
                <a:cs typeface="Arial"/>
              </a:rPr>
              <a:t>an </a:t>
            </a:r>
            <a:r>
              <a:rPr sz="2500" spc="-90" dirty="0">
                <a:latin typeface="Arial"/>
                <a:cs typeface="Arial"/>
              </a:rPr>
              <a:t>organization. </a:t>
            </a:r>
            <a:r>
              <a:rPr sz="2500" spc="-75" dirty="0">
                <a:latin typeface="Arial"/>
                <a:cs typeface="Arial"/>
              </a:rPr>
              <a:t>In </a:t>
            </a:r>
            <a:r>
              <a:rPr sz="2500" spc="-55" dirty="0">
                <a:latin typeface="Arial"/>
                <a:cs typeface="Arial"/>
              </a:rPr>
              <a:t>short, </a:t>
            </a:r>
            <a:r>
              <a:rPr sz="2500" spc="80" dirty="0">
                <a:latin typeface="Arial"/>
                <a:cs typeface="Arial"/>
              </a:rPr>
              <a:t>it  </a:t>
            </a:r>
            <a:r>
              <a:rPr sz="2500" spc="-150" dirty="0">
                <a:latin typeface="Arial"/>
                <a:cs typeface="Arial"/>
              </a:rPr>
              <a:t>may </a:t>
            </a:r>
            <a:r>
              <a:rPr sz="2500" spc="-120" dirty="0">
                <a:latin typeface="Arial"/>
                <a:cs typeface="Arial"/>
              </a:rPr>
              <a:t>be </a:t>
            </a:r>
            <a:r>
              <a:rPr sz="2500" spc="-100" dirty="0">
                <a:latin typeface="Arial"/>
                <a:cs typeface="Arial"/>
              </a:rPr>
              <a:t>called </a:t>
            </a:r>
            <a:r>
              <a:rPr sz="2500" spc="-235" dirty="0">
                <a:latin typeface="Arial"/>
                <a:cs typeface="Arial"/>
              </a:rPr>
              <a:t>as </a:t>
            </a:r>
            <a:r>
              <a:rPr sz="2500" spc="-30" dirty="0">
                <a:latin typeface="Arial"/>
                <a:cs typeface="Arial"/>
              </a:rPr>
              <a:t>the </a:t>
            </a:r>
            <a:r>
              <a:rPr sz="2500" spc="-170" dirty="0">
                <a:latin typeface="Arial"/>
                <a:cs typeface="Arial"/>
              </a:rPr>
              <a:t>‘</a:t>
            </a:r>
            <a:r>
              <a:rPr sz="2500" b="1" spc="-170" dirty="0">
                <a:latin typeface="Arial"/>
                <a:cs typeface="Arial"/>
              </a:rPr>
              <a:t>game </a:t>
            </a:r>
            <a:r>
              <a:rPr sz="2500" b="1" spc="-155" dirty="0">
                <a:latin typeface="Arial"/>
                <a:cs typeface="Arial"/>
              </a:rPr>
              <a:t>plan </a:t>
            </a:r>
            <a:r>
              <a:rPr sz="2500" b="1" spc="-114" dirty="0">
                <a:latin typeface="Arial"/>
                <a:cs typeface="Arial"/>
              </a:rPr>
              <a:t>of</a:t>
            </a:r>
            <a:r>
              <a:rPr sz="2500" b="1" spc="-30" dirty="0">
                <a:latin typeface="Arial"/>
                <a:cs typeface="Arial"/>
              </a:rPr>
              <a:t> </a:t>
            </a:r>
            <a:r>
              <a:rPr sz="2500" b="1" spc="-185" dirty="0">
                <a:latin typeface="Arial"/>
                <a:cs typeface="Arial"/>
              </a:rPr>
              <a:t>management</a:t>
            </a:r>
            <a:r>
              <a:rPr sz="2500" spc="-185" dirty="0">
                <a:latin typeface="Arial"/>
                <a:cs typeface="Arial"/>
              </a:rPr>
              <a:t>’.</a:t>
            </a:r>
            <a:endParaRPr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17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6259"/>
            <a:ext cx="1979930" cy="551180"/>
          </a:xfrm>
          <a:custGeom>
            <a:avLst/>
            <a:gdLst/>
            <a:ahLst/>
            <a:cxnLst/>
            <a:rect l="l" t="t" r="r" b="b"/>
            <a:pathLst>
              <a:path w="1979930" h="551180">
                <a:moveTo>
                  <a:pt x="1728470" y="0"/>
                </a:moveTo>
                <a:lnTo>
                  <a:pt x="92710" y="0"/>
                </a:lnTo>
                <a:lnTo>
                  <a:pt x="30427" y="2504"/>
                </a:lnTo>
                <a:lnTo>
                  <a:pt x="0" y="6101"/>
                </a:lnTo>
                <a:lnTo>
                  <a:pt x="0" y="544889"/>
                </a:lnTo>
                <a:lnTo>
                  <a:pt x="30427" y="548587"/>
                </a:lnTo>
                <a:lnTo>
                  <a:pt x="92710" y="551179"/>
                </a:lnTo>
                <a:lnTo>
                  <a:pt x="1728470" y="551179"/>
                </a:lnTo>
                <a:lnTo>
                  <a:pt x="1790752" y="548587"/>
                </a:lnTo>
                <a:lnTo>
                  <a:pt x="1849543" y="541443"/>
                </a:lnTo>
                <a:lnTo>
                  <a:pt x="1901348" y="530701"/>
                </a:lnTo>
                <a:lnTo>
                  <a:pt x="1942676" y="517313"/>
                </a:lnTo>
                <a:lnTo>
                  <a:pt x="1979930" y="486410"/>
                </a:lnTo>
                <a:lnTo>
                  <a:pt x="1979930" y="64769"/>
                </a:lnTo>
                <a:lnTo>
                  <a:pt x="1942676" y="33302"/>
                </a:lnTo>
                <a:lnTo>
                  <a:pt x="1901348" y="20002"/>
                </a:lnTo>
                <a:lnTo>
                  <a:pt x="1849543" y="9454"/>
                </a:lnTo>
                <a:lnTo>
                  <a:pt x="1790752" y="2504"/>
                </a:lnTo>
                <a:lnTo>
                  <a:pt x="1728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00" y="590550"/>
            <a:ext cx="13449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chemeClr val="bg1"/>
                </a:solidFill>
              </a:rPr>
              <a:t>5</a:t>
            </a:r>
            <a:r>
              <a:rPr sz="3000" spc="-90" dirty="0">
                <a:solidFill>
                  <a:schemeClr val="bg1"/>
                </a:solidFill>
              </a:rPr>
              <a:t> </a:t>
            </a:r>
            <a:r>
              <a:rPr sz="3000" spc="-30" dirty="0">
                <a:solidFill>
                  <a:schemeClr val="bg1"/>
                </a:solidFill>
              </a:rPr>
              <a:t>forces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4059" y="1842770"/>
            <a:ext cx="2590800" cy="2520950"/>
          </a:xfrm>
          <a:custGeom>
            <a:avLst/>
            <a:gdLst/>
            <a:ahLst/>
            <a:cxnLst/>
            <a:rect l="l" t="t" r="r" b="b"/>
            <a:pathLst>
              <a:path w="2590800" h="2520950">
                <a:moveTo>
                  <a:pt x="1295400" y="0"/>
                </a:moveTo>
                <a:lnTo>
                  <a:pt x="1246863" y="870"/>
                </a:lnTo>
                <a:lnTo>
                  <a:pt x="1198774" y="3462"/>
                </a:lnTo>
                <a:lnTo>
                  <a:pt x="1151166" y="7744"/>
                </a:lnTo>
                <a:lnTo>
                  <a:pt x="1104069" y="13685"/>
                </a:lnTo>
                <a:lnTo>
                  <a:pt x="1057515" y="21256"/>
                </a:lnTo>
                <a:lnTo>
                  <a:pt x="1011536" y="30425"/>
                </a:lnTo>
                <a:lnTo>
                  <a:pt x="966161" y="41162"/>
                </a:lnTo>
                <a:lnTo>
                  <a:pt x="921424" y="53437"/>
                </a:lnTo>
                <a:lnTo>
                  <a:pt x="877355" y="67218"/>
                </a:lnTo>
                <a:lnTo>
                  <a:pt x="833986" y="82476"/>
                </a:lnTo>
                <a:lnTo>
                  <a:pt x="791348" y="99179"/>
                </a:lnTo>
                <a:lnTo>
                  <a:pt x="749473" y="117297"/>
                </a:lnTo>
                <a:lnTo>
                  <a:pt x="708392" y="136799"/>
                </a:lnTo>
                <a:lnTo>
                  <a:pt x="668136" y="157655"/>
                </a:lnTo>
                <a:lnTo>
                  <a:pt x="628737" y="179834"/>
                </a:lnTo>
                <a:lnTo>
                  <a:pt x="590226" y="203306"/>
                </a:lnTo>
                <a:lnTo>
                  <a:pt x="552635" y="228040"/>
                </a:lnTo>
                <a:lnTo>
                  <a:pt x="515994" y="254006"/>
                </a:lnTo>
                <a:lnTo>
                  <a:pt x="480336" y="281172"/>
                </a:lnTo>
                <a:lnTo>
                  <a:pt x="445692" y="309508"/>
                </a:lnTo>
                <a:lnTo>
                  <a:pt x="412093" y="338984"/>
                </a:lnTo>
                <a:lnTo>
                  <a:pt x="379571" y="369570"/>
                </a:lnTo>
                <a:lnTo>
                  <a:pt x="348156" y="401233"/>
                </a:lnTo>
                <a:lnTo>
                  <a:pt x="317881" y="433944"/>
                </a:lnTo>
                <a:lnTo>
                  <a:pt x="288777" y="467673"/>
                </a:lnTo>
                <a:lnTo>
                  <a:pt x="260875" y="502389"/>
                </a:lnTo>
                <a:lnTo>
                  <a:pt x="234206" y="538060"/>
                </a:lnTo>
                <a:lnTo>
                  <a:pt x="208802" y="574657"/>
                </a:lnTo>
                <a:lnTo>
                  <a:pt x="184695" y="612149"/>
                </a:lnTo>
                <a:lnTo>
                  <a:pt x="161916" y="650505"/>
                </a:lnTo>
                <a:lnTo>
                  <a:pt x="140495" y="689695"/>
                </a:lnTo>
                <a:lnTo>
                  <a:pt x="120465" y="729687"/>
                </a:lnTo>
                <a:lnTo>
                  <a:pt x="101857" y="770453"/>
                </a:lnTo>
                <a:lnTo>
                  <a:pt x="84703" y="811960"/>
                </a:lnTo>
                <a:lnTo>
                  <a:pt x="69033" y="854179"/>
                </a:lnTo>
                <a:lnTo>
                  <a:pt x="54880" y="897078"/>
                </a:lnTo>
                <a:lnTo>
                  <a:pt x="42273" y="940628"/>
                </a:lnTo>
                <a:lnTo>
                  <a:pt x="31246" y="984797"/>
                </a:lnTo>
                <a:lnTo>
                  <a:pt x="21829" y="1029555"/>
                </a:lnTo>
                <a:lnTo>
                  <a:pt x="14054" y="1074872"/>
                </a:lnTo>
                <a:lnTo>
                  <a:pt x="7952" y="1120716"/>
                </a:lnTo>
                <a:lnTo>
                  <a:pt x="3555" y="1167057"/>
                </a:lnTo>
                <a:lnTo>
                  <a:pt x="894" y="1213865"/>
                </a:lnTo>
                <a:lnTo>
                  <a:pt x="0" y="1261109"/>
                </a:lnTo>
                <a:lnTo>
                  <a:pt x="894" y="1308352"/>
                </a:lnTo>
                <a:lnTo>
                  <a:pt x="3555" y="1355154"/>
                </a:lnTo>
                <a:lnTo>
                  <a:pt x="7952" y="1401486"/>
                </a:lnTo>
                <a:lnTo>
                  <a:pt x="14054" y="1447318"/>
                </a:lnTo>
                <a:lnTo>
                  <a:pt x="21829" y="1492618"/>
                </a:lnTo>
                <a:lnTo>
                  <a:pt x="31246" y="1537357"/>
                </a:lnTo>
                <a:lnTo>
                  <a:pt x="42273" y="1581505"/>
                </a:lnTo>
                <a:lnTo>
                  <a:pt x="54880" y="1625030"/>
                </a:lnTo>
                <a:lnTo>
                  <a:pt x="69033" y="1667902"/>
                </a:lnTo>
                <a:lnTo>
                  <a:pt x="84703" y="1710092"/>
                </a:lnTo>
                <a:lnTo>
                  <a:pt x="101857" y="1751568"/>
                </a:lnTo>
                <a:lnTo>
                  <a:pt x="120465" y="1792300"/>
                </a:lnTo>
                <a:lnTo>
                  <a:pt x="140495" y="1832257"/>
                </a:lnTo>
                <a:lnTo>
                  <a:pt x="161916" y="1871410"/>
                </a:lnTo>
                <a:lnTo>
                  <a:pt x="184695" y="1909728"/>
                </a:lnTo>
                <a:lnTo>
                  <a:pt x="208802" y="1947180"/>
                </a:lnTo>
                <a:lnTo>
                  <a:pt x="234206" y="1983737"/>
                </a:lnTo>
                <a:lnTo>
                  <a:pt x="260875" y="2019367"/>
                </a:lnTo>
                <a:lnTo>
                  <a:pt x="288777" y="2054040"/>
                </a:lnTo>
                <a:lnTo>
                  <a:pt x="317881" y="2087726"/>
                </a:lnTo>
                <a:lnTo>
                  <a:pt x="348156" y="2120394"/>
                </a:lnTo>
                <a:lnTo>
                  <a:pt x="379571" y="2152015"/>
                </a:lnTo>
                <a:lnTo>
                  <a:pt x="412093" y="2182556"/>
                </a:lnTo>
                <a:lnTo>
                  <a:pt x="445692" y="2211989"/>
                </a:lnTo>
                <a:lnTo>
                  <a:pt x="480336" y="2240283"/>
                </a:lnTo>
                <a:lnTo>
                  <a:pt x="515994" y="2267407"/>
                </a:lnTo>
                <a:lnTo>
                  <a:pt x="552635" y="2293331"/>
                </a:lnTo>
                <a:lnTo>
                  <a:pt x="590226" y="2318024"/>
                </a:lnTo>
                <a:lnTo>
                  <a:pt x="628737" y="2341457"/>
                </a:lnTo>
                <a:lnTo>
                  <a:pt x="668136" y="2363598"/>
                </a:lnTo>
                <a:lnTo>
                  <a:pt x="708392" y="2384417"/>
                </a:lnTo>
                <a:lnTo>
                  <a:pt x="749473" y="2403884"/>
                </a:lnTo>
                <a:lnTo>
                  <a:pt x="791348" y="2421969"/>
                </a:lnTo>
                <a:lnTo>
                  <a:pt x="833986" y="2438640"/>
                </a:lnTo>
                <a:lnTo>
                  <a:pt x="877355" y="2453869"/>
                </a:lnTo>
                <a:lnTo>
                  <a:pt x="921424" y="2467623"/>
                </a:lnTo>
                <a:lnTo>
                  <a:pt x="966161" y="2479873"/>
                </a:lnTo>
                <a:lnTo>
                  <a:pt x="1011536" y="2490588"/>
                </a:lnTo>
                <a:lnTo>
                  <a:pt x="1057515" y="2499739"/>
                </a:lnTo>
                <a:lnTo>
                  <a:pt x="1104069" y="2507293"/>
                </a:lnTo>
                <a:lnTo>
                  <a:pt x="1151166" y="2513222"/>
                </a:lnTo>
                <a:lnTo>
                  <a:pt x="1198774" y="2517495"/>
                </a:lnTo>
                <a:lnTo>
                  <a:pt x="1246863" y="2520081"/>
                </a:lnTo>
                <a:lnTo>
                  <a:pt x="1295400" y="2520949"/>
                </a:lnTo>
                <a:lnTo>
                  <a:pt x="1344019" y="2520081"/>
                </a:lnTo>
                <a:lnTo>
                  <a:pt x="1392182" y="2517495"/>
                </a:lnTo>
                <a:lnTo>
                  <a:pt x="1439858" y="2513222"/>
                </a:lnTo>
                <a:lnTo>
                  <a:pt x="1487016" y="2507293"/>
                </a:lnTo>
                <a:lnTo>
                  <a:pt x="1533624" y="2499739"/>
                </a:lnTo>
                <a:lnTo>
                  <a:pt x="1579651" y="2490588"/>
                </a:lnTo>
                <a:lnTo>
                  <a:pt x="1625066" y="2479873"/>
                </a:lnTo>
                <a:lnTo>
                  <a:pt x="1669839" y="2467623"/>
                </a:lnTo>
                <a:lnTo>
                  <a:pt x="1713937" y="2453869"/>
                </a:lnTo>
                <a:lnTo>
                  <a:pt x="1757330" y="2438640"/>
                </a:lnTo>
                <a:lnTo>
                  <a:pt x="1799986" y="2421969"/>
                </a:lnTo>
                <a:lnTo>
                  <a:pt x="1841875" y="2403884"/>
                </a:lnTo>
                <a:lnTo>
                  <a:pt x="1882966" y="2384417"/>
                </a:lnTo>
                <a:lnTo>
                  <a:pt x="1923227" y="2363598"/>
                </a:lnTo>
                <a:lnTo>
                  <a:pt x="1962626" y="2341457"/>
                </a:lnTo>
                <a:lnTo>
                  <a:pt x="2001134" y="2318024"/>
                </a:lnTo>
                <a:lnTo>
                  <a:pt x="2038719" y="2293331"/>
                </a:lnTo>
                <a:lnTo>
                  <a:pt x="2075349" y="2267407"/>
                </a:lnTo>
                <a:lnTo>
                  <a:pt x="2110994" y="2240283"/>
                </a:lnTo>
                <a:lnTo>
                  <a:pt x="2145622" y="2211989"/>
                </a:lnTo>
                <a:lnTo>
                  <a:pt x="2179203" y="2182556"/>
                </a:lnTo>
                <a:lnTo>
                  <a:pt x="2211704" y="2152015"/>
                </a:lnTo>
                <a:lnTo>
                  <a:pt x="2243096" y="2120394"/>
                </a:lnTo>
                <a:lnTo>
                  <a:pt x="2273347" y="2087726"/>
                </a:lnTo>
                <a:lnTo>
                  <a:pt x="2302426" y="2054040"/>
                </a:lnTo>
                <a:lnTo>
                  <a:pt x="2330301" y="2019367"/>
                </a:lnTo>
                <a:lnTo>
                  <a:pt x="2356942" y="1983737"/>
                </a:lnTo>
                <a:lnTo>
                  <a:pt x="2382317" y="1947180"/>
                </a:lnTo>
                <a:lnTo>
                  <a:pt x="2406396" y="1909728"/>
                </a:lnTo>
                <a:lnTo>
                  <a:pt x="2429146" y="1871410"/>
                </a:lnTo>
                <a:lnTo>
                  <a:pt x="2450538" y="1832257"/>
                </a:lnTo>
                <a:lnTo>
                  <a:pt x="2470540" y="1792300"/>
                </a:lnTo>
                <a:lnTo>
                  <a:pt x="2489120" y="1751568"/>
                </a:lnTo>
                <a:lnTo>
                  <a:pt x="2506248" y="1710092"/>
                </a:lnTo>
                <a:lnTo>
                  <a:pt x="2521893" y="1667902"/>
                </a:lnTo>
                <a:lnTo>
                  <a:pt x="2536023" y="1625030"/>
                </a:lnTo>
                <a:lnTo>
                  <a:pt x="2548607" y="1581505"/>
                </a:lnTo>
                <a:lnTo>
                  <a:pt x="2559614" y="1537357"/>
                </a:lnTo>
                <a:lnTo>
                  <a:pt x="2569013" y="1492618"/>
                </a:lnTo>
                <a:lnTo>
                  <a:pt x="2576773" y="1447318"/>
                </a:lnTo>
                <a:lnTo>
                  <a:pt x="2582863" y="1401486"/>
                </a:lnTo>
                <a:lnTo>
                  <a:pt x="2587251" y="1355154"/>
                </a:lnTo>
                <a:lnTo>
                  <a:pt x="2589907" y="1308352"/>
                </a:lnTo>
                <a:lnTo>
                  <a:pt x="2590800" y="1261109"/>
                </a:lnTo>
                <a:lnTo>
                  <a:pt x="2589907" y="1213865"/>
                </a:lnTo>
                <a:lnTo>
                  <a:pt x="2587251" y="1167057"/>
                </a:lnTo>
                <a:lnTo>
                  <a:pt x="2582863" y="1120716"/>
                </a:lnTo>
                <a:lnTo>
                  <a:pt x="2576773" y="1074872"/>
                </a:lnTo>
                <a:lnTo>
                  <a:pt x="2569013" y="1029555"/>
                </a:lnTo>
                <a:lnTo>
                  <a:pt x="2559614" y="984797"/>
                </a:lnTo>
                <a:lnTo>
                  <a:pt x="2548607" y="940628"/>
                </a:lnTo>
                <a:lnTo>
                  <a:pt x="2536023" y="897078"/>
                </a:lnTo>
                <a:lnTo>
                  <a:pt x="2521893" y="854179"/>
                </a:lnTo>
                <a:lnTo>
                  <a:pt x="2506248" y="811960"/>
                </a:lnTo>
                <a:lnTo>
                  <a:pt x="2489120" y="770453"/>
                </a:lnTo>
                <a:lnTo>
                  <a:pt x="2470540" y="729687"/>
                </a:lnTo>
                <a:lnTo>
                  <a:pt x="2450538" y="689695"/>
                </a:lnTo>
                <a:lnTo>
                  <a:pt x="2429146" y="650505"/>
                </a:lnTo>
                <a:lnTo>
                  <a:pt x="2406396" y="612149"/>
                </a:lnTo>
                <a:lnTo>
                  <a:pt x="2382317" y="574657"/>
                </a:lnTo>
                <a:lnTo>
                  <a:pt x="2356942" y="538060"/>
                </a:lnTo>
                <a:lnTo>
                  <a:pt x="2330301" y="502389"/>
                </a:lnTo>
                <a:lnTo>
                  <a:pt x="2302426" y="467673"/>
                </a:lnTo>
                <a:lnTo>
                  <a:pt x="2273347" y="433944"/>
                </a:lnTo>
                <a:lnTo>
                  <a:pt x="2243096" y="401233"/>
                </a:lnTo>
                <a:lnTo>
                  <a:pt x="2211704" y="369570"/>
                </a:lnTo>
                <a:lnTo>
                  <a:pt x="2179203" y="338984"/>
                </a:lnTo>
                <a:lnTo>
                  <a:pt x="2145622" y="309508"/>
                </a:lnTo>
                <a:lnTo>
                  <a:pt x="2110994" y="281172"/>
                </a:lnTo>
                <a:lnTo>
                  <a:pt x="2075349" y="254006"/>
                </a:lnTo>
                <a:lnTo>
                  <a:pt x="2038719" y="228040"/>
                </a:lnTo>
                <a:lnTo>
                  <a:pt x="2001134" y="203306"/>
                </a:lnTo>
                <a:lnTo>
                  <a:pt x="1962626" y="179834"/>
                </a:lnTo>
                <a:lnTo>
                  <a:pt x="1923227" y="157655"/>
                </a:lnTo>
                <a:lnTo>
                  <a:pt x="1882966" y="136799"/>
                </a:lnTo>
                <a:lnTo>
                  <a:pt x="1841875" y="117297"/>
                </a:lnTo>
                <a:lnTo>
                  <a:pt x="1799986" y="99179"/>
                </a:lnTo>
                <a:lnTo>
                  <a:pt x="1757330" y="82476"/>
                </a:lnTo>
                <a:lnTo>
                  <a:pt x="1713937" y="67218"/>
                </a:lnTo>
                <a:lnTo>
                  <a:pt x="1669839" y="53437"/>
                </a:lnTo>
                <a:lnTo>
                  <a:pt x="1625066" y="41162"/>
                </a:lnTo>
                <a:lnTo>
                  <a:pt x="1579651" y="30425"/>
                </a:lnTo>
                <a:lnTo>
                  <a:pt x="1533624" y="21256"/>
                </a:lnTo>
                <a:lnTo>
                  <a:pt x="1487016" y="13685"/>
                </a:lnTo>
                <a:lnTo>
                  <a:pt x="1439858" y="7744"/>
                </a:lnTo>
                <a:lnTo>
                  <a:pt x="1392182" y="3462"/>
                </a:lnTo>
                <a:lnTo>
                  <a:pt x="1344019" y="870"/>
                </a:lnTo>
                <a:lnTo>
                  <a:pt x="1295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4120" y="2664459"/>
            <a:ext cx="16319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204" marR="5080" indent="-23114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USINE</a:t>
            </a:r>
            <a:r>
              <a:rPr sz="2800" spc="2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51710" y="712469"/>
            <a:ext cx="1670050" cy="1681480"/>
          </a:xfrm>
          <a:custGeom>
            <a:avLst/>
            <a:gdLst/>
            <a:ahLst/>
            <a:cxnLst/>
            <a:rect l="l" t="t" r="r" b="b"/>
            <a:pathLst>
              <a:path w="1670050" h="1681480">
                <a:moveTo>
                  <a:pt x="539750" y="0"/>
                </a:moveTo>
                <a:lnTo>
                  <a:pt x="0" y="627379"/>
                </a:lnTo>
                <a:lnTo>
                  <a:pt x="859789" y="1367789"/>
                </a:lnTo>
                <a:lnTo>
                  <a:pt x="589279" y="1681479"/>
                </a:lnTo>
                <a:lnTo>
                  <a:pt x="1416050" y="1300479"/>
                </a:lnTo>
                <a:lnTo>
                  <a:pt x="1578861" y="740409"/>
                </a:lnTo>
                <a:lnTo>
                  <a:pt x="1399539" y="740409"/>
                </a:lnTo>
                <a:lnTo>
                  <a:pt x="539750" y="0"/>
                </a:lnTo>
                <a:close/>
              </a:path>
              <a:path w="1670050" h="1681480">
                <a:moveTo>
                  <a:pt x="1670050" y="426719"/>
                </a:moveTo>
                <a:lnTo>
                  <a:pt x="1399539" y="740409"/>
                </a:lnTo>
                <a:lnTo>
                  <a:pt x="1578861" y="740409"/>
                </a:lnTo>
                <a:lnTo>
                  <a:pt x="1670050" y="4267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6370" y="749300"/>
            <a:ext cx="1682750" cy="1672589"/>
          </a:xfrm>
          <a:custGeom>
            <a:avLst/>
            <a:gdLst/>
            <a:ahLst/>
            <a:cxnLst/>
            <a:rect l="l" t="t" r="r" b="b"/>
            <a:pathLst>
              <a:path w="1682750" h="1672589">
                <a:moveTo>
                  <a:pt x="0" y="580389"/>
                </a:moveTo>
                <a:lnTo>
                  <a:pt x="373379" y="1410970"/>
                </a:lnTo>
                <a:lnTo>
                  <a:pt x="1244600" y="1672589"/>
                </a:lnTo>
                <a:lnTo>
                  <a:pt x="934719" y="1399539"/>
                </a:lnTo>
                <a:lnTo>
                  <a:pt x="1414083" y="853439"/>
                </a:lnTo>
                <a:lnTo>
                  <a:pt x="311150" y="853439"/>
                </a:lnTo>
                <a:lnTo>
                  <a:pt x="0" y="580389"/>
                </a:lnTo>
                <a:close/>
              </a:path>
              <a:path w="1682750" h="1672589">
                <a:moveTo>
                  <a:pt x="1060450" y="0"/>
                </a:moveTo>
                <a:lnTo>
                  <a:pt x="311150" y="853439"/>
                </a:lnTo>
                <a:lnTo>
                  <a:pt x="1414083" y="853439"/>
                </a:lnTo>
                <a:lnTo>
                  <a:pt x="1682750" y="547370"/>
                </a:lnTo>
                <a:lnTo>
                  <a:pt x="1060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7129" y="4650740"/>
            <a:ext cx="1654810" cy="1512570"/>
          </a:xfrm>
          <a:custGeom>
            <a:avLst/>
            <a:gdLst/>
            <a:ahLst/>
            <a:cxnLst/>
            <a:rect l="l" t="t" r="r" b="b"/>
            <a:pathLst>
              <a:path w="1654810" h="1512570">
                <a:moveTo>
                  <a:pt x="1242060" y="378460"/>
                </a:moveTo>
                <a:lnTo>
                  <a:pt x="414020" y="378460"/>
                </a:lnTo>
                <a:lnTo>
                  <a:pt x="414020" y="1512570"/>
                </a:lnTo>
                <a:lnTo>
                  <a:pt x="1242060" y="1512570"/>
                </a:lnTo>
                <a:lnTo>
                  <a:pt x="1242060" y="378460"/>
                </a:lnTo>
                <a:close/>
              </a:path>
              <a:path w="1654810" h="1512570">
                <a:moveTo>
                  <a:pt x="828040" y="0"/>
                </a:moveTo>
                <a:lnTo>
                  <a:pt x="0" y="378460"/>
                </a:lnTo>
                <a:lnTo>
                  <a:pt x="1654810" y="378460"/>
                </a:lnTo>
                <a:lnTo>
                  <a:pt x="8280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2279" y="3129279"/>
            <a:ext cx="1549400" cy="1597660"/>
          </a:xfrm>
          <a:custGeom>
            <a:avLst/>
            <a:gdLst/>
            <a:ahLst/>
            <a:cxnLst/>
            <a:rect l="l" t="t" r="r" b="b"/>
            <a:pathLst>
              <a:path w="1549400" h="1597660">
                <a:moveTo>
                  <a:pt x="864869" y="0"/>
                </a:moveTo>
                <a:lnTo>
                  <a:pt x="1033780" y="377190"/>
                </a:lnTo>
                <a:lnTo>
                  <a:pt x="0" y="843280"/>
                </a:lnTo>
                <a:lnTo>
                  <a:pt x="339089" y="1597660"/>
                </a:lnTo>
                <a:lnTo>
                  <a:pt x="1374139" y="1131570"/>
                </a:lnTo>
                <a:lnTo>
                  <a:pt x="1546431" y="1131570"/>
                </a:lnTo>
                <a:lnTo>
                  <a:pt x="1549399" y="599440"/>
                </a:lnTo>
                <a:lnTo>
                  <a:pt x="864869" y="0"/>
                </a:lnTo>
                <a:close/>
              </a:path>
              <a:path w="1549400" h="1597660">
                <a:moveTo>
                  <a:pt x="1546431" y="1131570"/>
                </a:moveTo>
                <a:lnTo>
                  <a:pt x="1374139" y="1131570"/>
                </a:lnTo>
                <a:lnTo>
                  <a:pt x="1544320" y="1510030"/>
                </a:lnTo>
                <a:lnTo>
                  <a:pt x="1546431" y="11315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03570" y="3211829"/>
            <a:ext cx="1634489" cy="1664970"/>
          </a:xfrm>
          <a:custGeom>
            <a:avLst/>
            <a:gdLst/>
            <a:ahLst/>
            <a:cxnLst/>
            <a:rect l="l" t="t" r="r" b="b"/>
            <a:pathLst>
              <a:path w="1634490" h="1664970">
                <a:moveTo>
                  <a:pt x="1598601" y="1031240"/>
                </a:moveTo>
                <a:lnTo>
                  <a:pt x="231139" y="1031240"/>
                </a:lnTo>
                <a:lnTo>
                  <a:pt x="1172209" y="1664970"/>
                </a:lnTo>
                <a:lnTo>
                  <a:pt x="1598601" y="1031240"/>
                </a:lnTo>
                <a:close/>
              </a:path>
              <a:path w="1634490" h="1664970">
                <a:moveTo>
                  <a:pt x="923289" y="0"/>
                </a:moveTo>
                <a:lnTo>
                  <a:pt x="147319" y="476250"/>
                </a:lnTo>
                <a:lnTo>
                  <a:pt x="0" y="1375410"/>
                </a:lnTo>
                <a:lnTo>
                  <a:pt x="231139" y="1031240"/>
                </a:lnTo>
                <a:lnTo>
                  <a:pt x="1598601" y="1031240"/>
                </a:lnTo>
                <a:lnTo>
                  <a:pt x="1634489" y="977900"/>
                </a:lnTo>
                <a:lnTo>
                  <a:pt x="692150" y="344170"/>
                </a:lnTo>
                <a:lnTo>
                  <a:pt x="9232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7979" y="3751579"/>
            <a:ext cx="1265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862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ahoma"/>
                <a:cs typeface="Tahoma"/>
              </a:rPr>
              <a:t>legal  e</a:t>
            </a:r>
            <a:r>
              <a:rPr sz="1800" spc="-25" dirty="0">
                <a:latin typeface="Tahoma"/>
                <a:cs typeface="Tahoma"/>
              </a:rPr>
              <a:t>n</a:t>
            </a:r>
            <a:r>
              <a:rPr sz="1800" spc="-20" dirty="0">
                <a:latin typeface="Tahoma"/>
                <a:cs typeface="Tahoma"/>
              </a:rPr>
              <a:t>v</a:t>
            </a:r>
            <a:r>
              <a:rPr sz="1800" spc="-15" dirty="0">
                <a:latin typeface="Tahoma"/>
                <a:cs typeface="Tahoma"/>
              </a:rPr>
              <a:t>i</a:t>
            </a:r>
            <a:r>
              <a:rPr sz="1800" spc="-10" dirty="0">
                <a:latin typeface="Tahoma"/>
                <a:cs typeface="Tahoma"/>
              </a:rPr>
              <a:t>r</a:t>
            </a:r>
            <a:r>
              <a:rPr sz="1800" spc="-20" dirty="0">
                <a:latin typeface="Tahoma"/>
                <a:cs typeface="Tahoma"/>
              </a:rPr>
              <a:t>o</a:t>
            </a:r>
            <a:r>
              <a:rPr sz="1800" spc="-25" dirty="0">
                <a:latin typeface="Tahoma"/>
                <a:cs typeface="Tahoma"/>
              </a:rPr>
              <a:t>n</a:t>
            </a:r>
            <a:r>
              <a:rPr sz="1800" spc="-35" dirty="0">
                <a:latin typeface="Tahoma"/>
                <a:cs typeface="Tahoma"/>
              </a:rPr>
              <a:t>m</a:t>
            </a:r>
            <a:r>
              <a:rPr sz="1800" spc="-20" dirty="0">
                <a:latin typeface="Tahoma"/>
                <a:cs typeface="Tahoma"/>
              </a:rPr>
              <a:t>e</a:t>
            </a:r>
            <a:r>
              <a:rPr sz="1800" spc="-25" dirty="0">
                <a:latin typeface="Tahoma"/>
                <a:cs typeface="Tahoma"/>
              </a:rPr>
              <a:t>n</a:t>
            </a:r>
            <a:r>
              <a:rPr sz="1800" dirty="0">
                <a:latin typeface="Tahoma"/>
                <a:cs typeface="Tahoma"/>
              </a:rPr>
              <a:t>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8869" y="3751579"/>
            <a:ext cx="1264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544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ahoma"/>
                <a:cs typeface="Tahoma"/>
              </a:rPr>
              <a:t>social  </a:t>
            </a:r>
            <a:r>
              <a:rPr sz="1800" spc="-30" dirty="0">
                <a:latin typeface="Tahoma"/>
                <a:cs typeface="Tahoma"/>
              </a:rPr>
              <a:t>e</a:t>
            </a:r>
            <a:r>
              <a:rPr sz="1800" spc="-25" dirty="0">
                <a:latin typeface="Tahoma"/>
                <a:cs typeface="Tahoma"/>
              </a:rPr>
              <a:t>n</a:t>
            </a:r>
            <a:r>
              <a:rPr sz="1800" spc="-20" dirty="0">
                <a:latin typeface="Tahoma"/>
                <a:cs typeface="Tahoma"/>
              </a:rPr>
              <a:t>v</a:t>
            </a:r>
            <a:r>
              <a:rPr sz="1800" spc="-5" dirty="0">
                <a:latin typeface="Tahoma"/>
                <a:cs typeface="Tahoma"/>
              </a:rPr>
              <a:t>i</a:t>
            </a:r>
            <a:r>
              <a:rPr sz="1800" spc="-20" dirty="0">
                <a:latin typeface="Tahoma"/>
                <a:cs typeface="Tahoma"/>
              </a:rPr>
              <a:t>ro</a:t>
            </a:r>
            <a:r>
              <a:rPr sz="1800" spc="-15" dirty="0">
                <a:latin typeface="Tahoma"/>
                <a:cs typeface="Tahoma"/>
              </a:rPr>
              <a:t>n</a:t>
            </a:r>
            <a:r>
              <a:rPr sz="1800" spc="-45" dirty="0">
                <a:latin typeface="Tahoma"/>
                <a:cs typeface="Tahoma"/>
              </a:rPr>
              <a:t>m</a:t>
            </a:r>
            <a:r>
              <a:rPr sz="1800" spc="-20" dirty="0">
                <a:latin typeface="Tahoma"/>
                <a:cs typeface="Tahoma"/>
              </a:rPr>
              <a:t>e</a:t>
            </a:r>
            <a:r>
              <a:rPr sz="1800" spc="-25" dirty="0">
                <a:latin typeface="Tahoma"/>
                <a:cs typeface="Tahoma"/>
              </a:rPr>
              <a:t>n</a:t>
            </a:r>
            <a:r>
              <a:rPr sz="1800" dirty="0">
                <a:latin typeface="Tahoma"/>
                <a:cs typeface="Tahoma"/>
              </a:rPr>
              <a:t>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5890" y="6268720"/>
            <a:ext cx="1181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ahoma"/>
                <a:cs typeface="Tahoma"/>
              </a:rPr>
              <a:t>competition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0960" y="1662429"/>
            <a:ext cx="938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 marR="5080" indent="-16383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ahoma"/>
                <a:cs typeface="Tahoma"/>
              </a:rPr>
              <a:t>c</a:t>
            </a:r>
            <a:r>
              <a:rPr sz="1800" spc="-25" dirty="0">
                <a:latin typeface="Tahoma"/>
                <a:cs typeface="Tahoma"/>
              </a:rPr>
              <a:t>u</a:t>
            </a:r>
            <a:r>
              <a:rPr sz="1800" spc="-15" dirty="0">
                <a:latin typeface="Tahoma"/>
                <a:cs typeface="Tahoma"/>
              </a:rPr>
              <a:t>st</a:t>
            </a:r>
            <a:r>
              <a:rPr sz="1800" spc="-20" dirty="0">
                <a:latin typeface="Tahoma"/>
                <a:cs typeface="Tahoma"/>
              </a:rPr>
              <a:t>o</a:t>
            </a:r>
            <a:r>
              <a:rPr sz="1800" spc="-35" dirty="0">
                <a:latin typeface="Tahoma"/>
                <a:cs typeface="Tahoma"/>
              </a:rPr>
              <a:t>m</a:t>
            </a:r>
            <a:r>
              <a:rPr sz="1800" spc="-30" dirty="0">
                <a:latin typeface="Tahoma"/>
                <a:cs typeface="Tahoma"/>
              </a:rPr>
              <a:t>e</a:t>
            </a:r>
            <a:r>
              <a:rPr sz="1800" dirty="0">
                <a:latin typeface="Tahoma"/>
                <a:cs typeface="Tahoma"/>
              </a:rPr>
              <a:t>r  </a:t>
            </a:r>
            <a:r>
              <a:rPr sz="1800" spc="-20" dirty="0">
                <a:latin typeface="Tahoma"/>
                <a:cs typeface="Tahoma"/>
              </a:rPr>
              <a:t>needs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68159" y="1662429"/>
            <a:ext cx="1315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 marR="5080" indent="-28829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ahoma"/>
                <a:cs typeface="Tahoma"/>
              </a:rPr>
              <a:t>t</a:t>
            </a:r>
            <a:r>
              <a:rPr sz="1800" spc="-30" dirty="0">
                <a:latin typeface="Tahoma"/>
                <a:cs typeface="Tahoma"/>
              </a:rPr>
              <a:t>e</a:t>
            </a:r>
            <a:r>
              <a:rPr sz="1800" spc="-15" dirty="0">
                <a:latin typeface="Tahoma"/>
                <a:cs typeface="Tahoma"/>
              </a:rPr>
              <a:t>c</a:t>
            </a:r>
            <a:r>
              <a:rPr sz="1800" spc="-25" dirty="0">
                <a:latin typeface="Tahoma"/>
                <a:cs typeface="Tahoma"/>
              </a:rPr>
              <a:t>h</a:t>
            </a:r>
            <a:r>
              <a:rPr sz="1800" spc="-15" dirty="0">
                <a:latin typeface="Tahoma"/>
                <a:cs typeface="Tahoma"/>
              </a:rPr>
              <a:t>n</a:t>
            </a:r>
            <a:r>
              <a:rPr sz="1800" spc="-30" dirty="0">
                <a:latin typeface="Tahoma"/>
                <a:cs typeface="Tahoma"/>
              </a:rPr>
              <a:t>o</a:t>
            </a:r>
            <a:r>
              <a:rPr sz="1800" spc="-5" dirty="0">
                <a:latin typeface="Tahoma"/>
                <a:cs typeface="Tahoma"/>
              </a:rPr>
              <a:t>l</a:t>
            </a:r>
            <a:r>
              <a:rPr sz="1800" spc="-20" dirty="0">
                <a:latin typeface="Tahoma"/>
                <a:cs typeface="Tahoma"/>
              </a:rPr>
              <a:t>o</a:t>
            </a:r>
            <a:r>
              <a:rPr sz="1800" spc="-15" dirty="0">
                <a:latin typeface="Tahoma"/>
                <a:cs typeface="Tahoma"/>
              </a:rPr>
              <a:t>gic</a:t>
            </a:r>
            <a:r>
              <a:rPr sz="1800" spc="-25" dirty="0">
                <a:latin typeface="Tahoma"/>
                <a:cs typeface="Tahoma"/>
              </a:rPr>
              <a:t>a</a:t>
            </a:r>
            <a:r>
              <a:rPr sz="1800" dirty="0">
                <a:latin typeface="Tahoma"/>
                <a:cs typeface="Tahoma"/>
              </a:rPr>
              <a:t>l  </a:t>
            </a:r>
            <a:r>
              <a:rPr sz="1800" spc="-20" dirty="0">
                <a:latin typeface="Tahoma"/>
                <a:cs typeface="Tahoma"/>
              </a:rPr>
              <a:t>change</a:t>
            </a:r>
            <a:endParaRPr sz="1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51958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39129"/>
            <a:ext cx="7811770" cy="551180"/>
          </a:xfrm>
          <a:custGeom>
            <a:avLst/>
            <a:gdLst/>
            <a:ahLst/>
            <a:cxnLst/>
            <a:rect l="l" t="t" r="r" b="b"/>
            <a:pathLst>
              <a:path w="7811770" h="551179">
                <a:moveTo>
                  <a:pt x="6869430" y="0"/>
                </a:moveTo>
                <a:lnTo>
                  <a:pt x="734060" y="0"/>
                </a:lnTo>
                <a:lnTo>
                  <a:pt x="585458" y="1057"/>
                </a:lnTo>
                <a:lnTo>
                  <a:pt x="440230" y="4070"/>
                </a:lnTo>
                <a:lnTo>
                  <a:pt x="301663" y="8798"/>
                </a:lnTo>
                <a:lnTo>
                  <a:pt x="173045" y="15002"/>
                </a:lnTo>
                <a:lnTo>
                  <a:pt x="57666" y="22441"/>
                </a:lnTo>
                <a:lnTo>
                  <a:pt x="5968" y="26548"/>
                </a:lnTo>
                <a:lnTo>
                  <a:pt x="0" y="27096"/>
                </a:lnTo>
                <a:lnTo>
                  <a:pt x="0" y="524083"/>
                </a:lnTo>
                <a:lnTo>
                  <a:pt x="57666" y="528738"/>
                </a:lnTo>
                <a:lnTo>
                  <a:pt x="113495" y="532597"/>
                </a:lnTo>
                <a:lnTo>
                  <a:pt x="235905" y="539448"/>
                </a:lnTo>
                <a:lnTo>
                  <a:pt x="369908" y="544944"/>
                </a:lnTo>
                <a:lnTo>
                  <a:pt x="512217" y="548845"/>
                </a:lnTo>
                <a:lnTo>
                  <a:pt x="659543" y="550910"/>
                </a:lnTo>
                <a:lnTo>
                  <a:pt x="734060" y="551180"/>
                </a:lnTo>
                <a:lnTo>
                  <a:pt x="6869430" y="551180"/>
                </a:lnTo>
                <a:lnTo>
                  <a:pt x="7017670" y="550122"/>
                </a:lnTo>
                <a:lnTo>
                  <a:pt x="7162614" y="547109"/>
                </a:lnTo>
                <a:lnTo>
                  <a:pt x="7300963" y="542381"/>
                </a:lnTo>
                <a:lnTo>
                  <a:pt x="7429420" y="536177"/>
                </a:lnTo>
                <a:lnTo>
                  <a:pt x="7544688" y="528738"/>
                </a:lnTo>
                <a:lnTo>
                  <a:pt x="7596346" y="524631"/>
                </a:lnTo>
                <a:lnTo>
                  <a:pt x="7643470" y="520304"/>
                </a:lnTo>
                <a:lnTo>
                  <a:pt x="7685648" y="515789"/>
                </a:lnTo>
                <a:lnTo>
                  <a:pt x="7753517" y="506311"/>
                </a:lnTo>
                <a:lnTo>
                  <a:pt x="7796657" y="496438"/>
                </a:lnTo>
                <a:lnTo>
                  <a:pt x="7811770" y="486410"/>
                </a:lnTo>
                <a:lnTo>
                  <a:pt x="7811770" y="64770"/>
                </a:lnTo>
                <a:lnTo>
                  <a:pt x="7753517" y="44868"/>
                </a:lnTo>
                <a:lnTo>
                  <a:pt x="7685648" y="35390"/>
                </a:lnTo>
                <a:lnTo>
                  <a:pt x="7643470" y="30875"/>
                </a:lnTo>
                <a:lnTo>
                  <a:pt x="7596346" y="26548"/>
                </a:lnTo>
                <a:lnTo>
                  <a:pt x="7544688" y="22441"/>
                </a:lnTo>
                <a:lnTo>
                  <a:pt x="7429420" y="15002"/>
                </a:lnTo>
                <a:lnTo>
                  <a:pt x="7300963" y="8798"/>
                </a:lnTo>
                <a:lnTo>
                  <a:pt x="7162614" y="4070"/>
                </a:lnTo>
                <a:lnTo>
                  <a:pt x="7017670" y="1057"/>
                </a:lnTo>
                <a:lnTo>
                  <a:pt x="6943756" y="269"/>
                </a:lnTo>
                <a:lnTo>
                  <a:pt x="6869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170" y="5773420"/>
            <a:ext cx="70859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3000" spc="-25" dirty="0">
                <a:solidFill>
                  <a:srgbClr val="FFFFFF"/>
                </a:solidFill>
                <a:latin typeface="Tahoma"/>
                <a:cs typeface="Tahoma"/>
              </a:rPr>
              <a:t>business </a:t>
            </a:r>
            <a:r>
              <a:rPr sz="3000" spc="-30" dirty="0">
                <a:solidFill>
                  <a:srgbClr val="FFFFFF"/>
                </a:solidFill>
                <a:latin typeface="Tahoma"/>
                <a:cs typeface="Tahoma"/>
              </a:rPr>
              <a:t>model’s place </a:t>
            </a:r>
            <a:r>
              <a:rPr sz="3000" spc="-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3000" spc="-2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0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Tahoma"/>
                <a:cs typeface="Tahoma"/>
              </a:rPr>
              <a:t>company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68220" y="1631950"/>
            <a:ext cx="4537710" cy="2665730"/>
          </a:xfrm>
          <a:custGeom>
            <a:avLst/>
            <a:gdLst/>
            <a:ahLst/>
            <a:cxnLst/>
            <a:rect l="l" t="t" r="r" b="b"/>
            <a:pathLst>
              <a:path w="4537709" h="2665729">
                <a:moveTo>
                  <a:pt x="2268220" y="0"/>
                </a:moveTo>
                <a:lnTo>
                  <a:pt x="0" y="2665730"/>
                </a:lnTo>
                <a:lnTo>
                  <a:pt x="4537709" y="2665730"/>
                </a:lnTo>
                <a:lnTo>
                  <a:pt x="22682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11550" y="2847340"/>
            <a:ext cx="20561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1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3600" spc="-4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3600" spc="-4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600" spc="-2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600" spc="-5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600" spc="-40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3600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3600" spc="-40" dirty="0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590" y="4470400"/>
            <a:ext cx="29260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Tahoma"/>
                <a:cs typeface="Tahoma"/>
              </a:rPr>
              <a:t>O</a:t>
            </a:r>
            <a:r>
              <a:rPr sz="3200" dirty="0">
                <a:latin typeface="Tahoma"/>
                <a:cs typeface="Tahoma"/>
              </a:rPr>
              <a:t>RGA</a:t>
            </a:r>
            <a:r>
              <a:rPr sz="3200" spc="-10" dirty="0">
                <a:latin typeface="Tahoma"/>
                <a:cs typeface="Tahoma"/>
              </a:rPr>
              <a:t>N</a:t>
            </a:r>
            <a:r>
              <a:rPr sz="3200" spc="5" dirty="0">
                <a:latin typeface="Tahoma"/>
                <a:cs typeface="Tahoma"/>
              </a:rPr>
              <a:t>I</a:t>
            </a:r>
            <a:r>
              <a:rPr sz="3200" dirty="0">
                <a:latin typeface="Tahoma"/>
                <a:cs typeface="Tahoma"/>
              </a:rPr>
              <a:t>ZAT</a:t>
            </a:r>
            <a:r>
              <a:rPr sz="3200" spc="5" dirty="0">
                <a:latin typeface="Tahoma"/>
                <a:cs typeface="Tahoma"/>
              </a:rPr>
              <a:t>IO</a:t>
            </a:r>
            <a:r>
              <a:rPr sz="3200" dirty="0">
                <a:latin typeface="Tahoma"/>
                <a:cs typeface="Tahoma"/>
              </a:rPr>
              <a:t>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28671" y="981109"/>
            <a:ext cx="236093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solidFill>
                  <a:srgbClr val="000000"/>
                </a:solidFill>
              </a:rPr>
              <a:t>S</a:t>
            </a:r>
            <a:r>
              <a:rPr sz="3200" dirty="0">
                <a:solidFill>
                  <a:srgbClr val="000000"/>
                </a:solidFill>
              </a:rPr>
              <a:t>T</a:t>
            </a:r>
            <a:r>
              <a:rPr sz="3200" spc="10" dirty="0">
                <a:solidFill>
                  <a:srgbClr val="000000"/>
                </a:solidFill>
              </a:rPr>
              <a:t>R</a:t>
            </a:r>
            <a:r>
              <a:rPr sz="3200" spc="-10" dirty="0">
                <a:solidFill>
                  <a:srgbClr val="000000"/>
                </a:solidFill>
              </a:rPr>
              <a:t>A</a:t>
            </a:r>
            <a:r>
              <a:rPr sz="3200" spc="10" dirty="0">
                <a:solidFill>
                  <a:srgbClr val="000000"/>
                </a:solidFill>
              </a:rPr>
              <a:t>T</a:t>
            </a:r>
            <a:r>
              <a:rPr sz="3200" dirty="0">
                <a:solidFill>
                  <a:srgbClr val="000000"/>
                </a:solidFill>
              </a:rPr>
              <a:t>E</a:t>
            </a:r>
            <a:r>
              <a:rPr sz="3200" spc="-10" dirty="0">
                <a:solidFill>
                  <a:srgbClr val="000000"/>
                </a:solidFill>
              </a:rPr>
              <a:t>G</a:t>
            </a:r>
            <a:r>
              <a:rPr sz="3200" dirty="0">
                <a:solidFill>
                  <a:srgbClr val="000000"/>
                </a:solidFill>
              </a:rPr>
              <a:t>Y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5814059" y="4474209"/>
            <a:ext cx="25660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ahoma"/>
                <a:cs typeface="Tahoma"/>
              </a:rPr>
              <a:t>TECHNOLOGY</a:t>
            </a:r>
            <a:endParaRPr sz="3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75250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071748"/>
            <a:ext cx="9144000" cy="3786504"/>
          </a:xfrm>
          <a:custGeom>
            <a:avLst/>
            <a:gdLst/>
            <a:ahLst/>
            <a:cxnLst/>
            <a:rect l="l" t="t" r="r" b="b"/>
            <a:pathLst>
              <a:path w="9144000" h="3786504">
                <a:moveTo>
                  <a:pt x="0" y="3786251"/>
                </a:moveTo>
                <a:lnTo>
                  <a:pt x="9144000" y="3786251"/>
                </a:lnTo>
                <a:lnTo>
                  <a:pt x="9144000" y="0"/>
                </a:lnTo>
                <a:lnTo>
                  <a:pt x="0" y="0"/>
                </a:lnTo>
                <a:lnTo>
                  <a:pt x="0" y="3786251"/>
                </a:lnTo>
                <a:close/>
              </a:path>
            </a:pathLst>
          </a:custGeom>
          <a:ln w="253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06646" y="4809870"/>
            <a:ext cx="331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0062" y="838200"/>
            <a:ext cx="8765338" cy="20671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9855" marR="5080" indent="-136779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Competitive  </a:t>
            </a:r>
            <a:r>
              <a:rPr sz="6600" spc="-5" dirty="0"/>
              <a:t>Advant</a:t>
            </a:r>
            <a:r>
              <a:rPr sz="6600" spc="5" dirty="0"/>
              <a:t>a</a:t>
            </a:r>
            <a:r>
              <a:rPr sz="6600" spc="-5" dirty="0"/>
              <a:t>ge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3455819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4819" y="0"/>
            <a:ext cx="3701796" cy="68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2827" y="437387"/>
            <a:ext cx="6848856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065" y="443356"/>
            <a:ext cx="66675" cy="66040"/>
          </a:xfrm>
          <a:custGeom>
            <a:avLst/>
            <a:gdLst/>
            <a:ahLst/>
            <a:cxnLst/>
            <a:rect l="l" t="t" r="r" b="b"/>
            <a:pathLst>
              <a:path w="66675" h="66040">
                <a:moveTo>
                  <a:pt x="0" y="0"/>
                </a:moveTo>
                <a:lnTo>
                  <a:pt x="66090" y="0"/>
                </a:lnTo>
                <a:lnTo>
                  <a:pt x="66090" y="65785"/>
                </a:lnTo>
                <a:lnTo>
                  <a:pt x="0" y="6578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700" y="96519"/>
            <a:ext cx="2793530" cy="428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1829" y="760476"/>
            <a:ext cx="6068314" cy="543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2849" y="1500124"/>
            <a:ext cx="7072630" cy="71437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7112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560"/>
              </a:spcBef>
            </a:pPr>
            <a:r>
              <a:rPr sz="3600" spc="-5" dirty="0">
                <a:solidFill>
                  <a:srgbClr val="FFFFFF"/>
                </a:solidFill>
              </a:rPr>
              <a:t>Competitive Advantage</a:t>
            </a:r>
            <a:r>
              <a:rPr sz="3600" spc="-140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means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714349" y="5143525"/>
            <a:ext cx="8286750" cy="15716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87655" rIns="0" bIns="0" rtlCol="0">
            <a:spAutoFit/>
          </a:bodyPr>
          <a:lstStyle/>
          <a:p>
            <a:pPr marR="1535430" algn="ctr">
              <a:lnSpc>
                <a:spcPct val="100000"/>
              </a:lnSpc>
              <a:spcBef>
                <a:spcPts val="2265"/>
              </a:spcBef>
            </a:pPr>
            <a:r>
              <a:rPr sz="3200" b="1" i="1" dirty="0">
                <a:latin typeface="Arial"/>
                <a:cs typeface="Arial"/>
              </a:rPr>
              <a:t>Something that </a:t>
            </a:r>
            <a:r>
              <a:rPr sz="3200" b="1" i="1" spc="-5" dirty="0">
                <a:latin typeface="Arial"/>
                <a:cs typeface="Arial"/>
              </a:rPr>
              <a:t>places </a:t>
            </a:r>
            <a:r>
              <a:rPr sz="3200" b="1" i="1" dirty="0">
                <a:latin typeface="Arial"/>
                <a:cs typeface="Arial"/>
              </a:rPr>
              <a:t>a</a:t>
            </a:r>
            <a:r>
              <a:rPr sz="3200" b="1" i="1" spc="-160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company</a:t>
            </a:r>
            <a:endParaRPr sz="3200">
              <a:latin typeface="Arial"/>
              <a:cs typeface="Arial"/>
            </a:endParaRPr>
          </a:p>
          <a:p>
            <a:pPr marL="553720" algn="ctr">
              <a:lnSpc>
                <a:spcPct val="100000"/>
              </a:lnSpc>
            </a:pPr>
            <a:r>
              <a:rPr sz="3200" b="1" i="1" dirty="0">
                <a:latin typeface="Arial"/>
                <a:cs typeface="Arial"/>
              </a:rPr>
              <a:t>or a </a:t>
            </a:r>
            <a:r>
              <a:rPr sz="3200" b="1" i="1" spc="-5" dirty="0">
                <a:latin typeface="Arial"/>
                <a:cs typeface="Arial"/>
              </a:rPr>
              <a:t>person above </a:t>
            </a:r>
            <a:r>
              <a:rPr sz="3200" b="1" i="1" dirty="0">
                <a:latin typeface="Arial"/>
                <a:cs typeface="Arial"/>
              </a:rPr>
              <a:t>the</a:t>
            </a:r>
            <a:r>
              <a:rPr sz="3200" b="1" i="1" spc="-75" dirty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competition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4349" y="2714625"/>
            <a:ext cx="3214751" cy="2326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28998" y="2714625"/>
            <a:ext cx="2562479" cy="23575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4113" y="3143250"/>
            <a:ext cx="2086968" cy="18550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226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4819" y="0"/>
            <a:ext cx="3701796" cy="68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2827" y="437387"/>
            <a:ext cx="6848856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700" y="96519"/>
            <a:ext cx="2793530" cy="428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1829" y="760476"/>
            <a:ext cx="6068314" cy="543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4287" y="1642998"/>
            <a:ext cx="5715000" cy="571500"/>
          </a:xfrm>
          <a:prstGeom prst="rect">
            <a:avLst/>
          </a:prstGeom>
          <a:solidFill>
            <a:srgbClr val="7E7E7E"/>
          </a:solidFill>
          <a:ln w="25400">
            <a:solidFill>
              <a:srgbClr val="FFFFFF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125"/>
              </a:spcBef>
            </a:pPr>
            <a:r>
              <a:rPr sz="1800" b="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b="0" spc="-5" dirty="0">
                <a:solidFill>
                  <a:srgbClr val="FFFFFF"/>
                </a:solidFill>
                <a:latin typeface="Arial"/>
                <a:cs typeface="Arial"/>
              </a:rPr>
              <a:t>company </a:t>
            </a:r>
            <a:r>
              <a:rPr sz="1800" b="0" spc="-1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800" b="0" spc="-5" dirty="0">
                <a:solidFill>
                  <a:srgbClr val="FFFFFF"/>
                </a:solidFill>
                <a:latin typeface="Arial"/>
                <a:cs typeface="Arial"/>
              </a:rPr>
              <a:t>be able </a:t>
            </a:r>
            <a:r>
              <a:rPr sz="1800" b="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b="0" spc="-5" dirty="0">
                <a:solidFill>
                  <a:srgbClr val="FFFFFF"/>
                </a:solidFill>
                <a:latin typeface="Arial"/>
                <a:cs typeface="Arial"/>
              </a:rPr>
              <a:t>apply </a:t>
            </a:r>
            <a:r>
              <a:rPr sz="1800" b="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b="0" spc="-5" dirty="0">
                <a:solidFill>
                  <a:srgbClr val="FFFFFF"/>
                </a:solidFill>
                <a:latin typeface="Arial"/>
                <a:cs typeface="Arial"/>
              </a:rPr>
              <a:t>strong</a:t>
            </a:r>
            <a:r>
              <a:rPr sz="1800" b="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3125" y="2357501"/>
            <a:ext cx="6644005" cy="2000250"/>
          </a:xfrm>
          <a:prstGeom prst="rect">
            <a:avLst/>
          </a:prstGeom>
          <a:solidFill>
            <a:srgbClr val="A6A6A6"/>
          </a:solidFill>
          <a:ln w="25400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91440" marR="17272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Without being </a:t>
            </a:r>
            <a:r>
              <a:rPr sz="1800" spc="-15" dirty="0">
                <a:latin typeface="Arial"/>
                <a:cs typeface="Arial"/>
              </a:rPr>
              <a:t>what </a:t>
            </a:r>
            <a:r>
              <a:rPr sz="1800" spc="-5" dirty="0">
                <a:latin typeface="Arial"/>
                <a:cs typeface="Arial"/>
              </a:rPr>
              <a:t>does not evaluate a property 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ability  </a:t>
            </a:r>
            <a:r>
              <a:rPr sz="1800" spc="-15" dirty="0">
                <a:latin typeface="Arial"/>
                <a:cs typeface="Arial"/>
              </a:rPr>
              <a:t>which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company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possesses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91440" marR="13462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Competition company comparison </a:t>
            </a:r>
            <a:r>
              <a:rPr sz="1800" spc="-15" dirty="0">
                <a:latin typeface="Arial"/>
                <a:cs typeface="Arial"/>
              </a:rPr>
              <a:t>will </a:t>
            </a:r>
            <a:r>
              <a:rPr sz="1800" spc="-5" dirty="0">
                <a:latin typeface="Arial"/>
                <a:cs typeface="Arial"/>
              </a:rPr>
              <a:t>lead 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strong point  </a:t>
            </a:r>
            <a:r>
              <a:rPr sz="1800" spc="-15" dirty="0">
                <a:latin typeface="Arial"/>
                <a:cs typeface="Arial"/>
              </a:rPr>
              <a:t>which </a:t>
            </a:r>
            <a:r>
              <a:rPr sz="1800" spc="-5" dirty="0">
                <a:latin typeface="Arial"/>
                <a:cs typeface="Arial"/>
              </a:rPr>
              <a:t>is relative could be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grasped.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4287" y="4500626"/>
            <a:ext cx="7072630" cy="571500"/>
          </a:xfrm>
          <a:prstGeom prst="rect">
            <a:avLst/>
          </a:prstGeom>
          <a:solidFill>
            <a:srgbClr val="7E7E7E"/>
          </a:solidFill>
          <a:ln w="25400">
            <a:solidFill>
              <a:srgbClr val="FFFFFF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12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strategy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sees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viewpoint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competitive</a:t>
            </a:r>
            <a:r>
              <a:rPr sz="18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advantage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85873" y="5214950"/>
            <a:ext cx="7072630" cy="1071880"/>
          </a:xfrm>
          <a:prstGeom prst="rect">
            <a:avLst/>
          </a:prstGeom>
          <a:solidFill>
            <a:srgbClr val="A6A6A6"/>
          </a:solidFill>
          <a:ln w="25400">
            <a:solidFill>
              <a:srgbClr val="FFFF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91440" marR="93980">
              <a:lnSpc>
                <a:spcPct val="100000"/>
              </a:lnSpc>
              <a:tabLst>
                <a:tab pos="5372735" algn="l"/>
              </a:tabLst>
            </a:pPr>
            <a:r>
              <a:rPr sz="1800" spc="-5" dirty="0">
                <a:latin typeface="Arial"/>
                <a:cs typeface="Arial"/>
              </a:rPr>
              <a:t>Continuous a competitive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advantage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reinforcement	and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competitive  advantage endeavors not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disappear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5923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4819" y="0"/>
            <a:ext cx="3701796" cy="68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2827" y="437387"/>
            <a:ext cx="6848856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065" y="443356"/>
            <a:ext cx="66675" cy="66040"/>
          </a:xfrm>
          <a:custGeom>
            <a:avLst/>
            <a:gdLst/>
            <a:ahLst/>
            <a:cxnLst/>
            <a:rect l="l" t="t" r="r" b="b"/>
            <a:pathLst>
              <a:path w="66675" h="66040">
                <a:moveTo>
                  <a:pt x="0" y="0"/>
                </a:moveTo>
                <a:lnTo>
                  <a:pt x="66090" y="0"/>
                </a:lnTo>
                <a:lnTo>
                  <a:pt x="66090" y="65785"/>
                </a:lnTo>
                <a:lnTo>
                  <a:pt x="0" y="6578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700" y="96519"/>
            <a:ext cx="2793530" cy="428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1829" y="760476"/>
            <a:ext cx="6068314" cy="543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2849" y="1642986"/>
            <a:ext cx="6358255" cy="1143635"/>
          </a:xfrm>
          <a:prstGeom prst="rect">
            <a:avLst/>
          </a:prstGeom>
          <a:solidFill>
            <a:srgbClr val="A6A6A6"/>
          </a:solidFill>
          <a:ln w="25399">
            <a:solidFill>
              <a:srgbClr val="FFFFFF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303530" marR="296545" indent="450850">
              <a:lnSpc>
                <a:spcPct val="100000"/>
              </a:lnSpc>
              <a:spcBef>
                <a:spcPts val="570"/>
              </a:spcBef>
              <a:tabLst>
                <a:tab pos="3637915" algn="l"/>
              </a:tabLst>
            </a:pPr>
            <a:r>
              <a:rPr sz="3200" dirty="0">
                <a:solidFill>
                  <a:srgbClr val="FFFFFF"/>
                </a:solidFill>
              </a:rPr>
              <a:t>The</a:t>
            </a:r>
            <a:r>
              <a:rPr sz="3200" spc="-3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reason</a:t>
            </a:r>
            <a:r>
              <a:rPr sz="3200" spc="-1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of	</a:t>
            </a:r>
            <a:r>
              <a:rPr sz="3200" spc="-5" dirty="0">
                <a:solidFill>
                  <a:srgbClr val="FFFFFF"/>
                </a:solidFill>
              </a:rPr>
              <a:t>enterprise  have </a:t>
            </a:r>
            <a:r>
              <a:rPr sz="3200" dirty="0">
                <a:solidFill>
                  <a:srgbClr val="FFFFFF"/>
                </a:solidFill>
              </a:rPr>
              <a:t>a </a:t>
            </a:r>
            <a:r>
              <a:rPr sz="3200" spc="-5" dirty="0">
                <a:solidFill>
                  <a:srgbClr val="FFFFFF"/>
                </a:solidFill>
              </a:rPr>
              <a:t>competitive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advantage</a:t>
            </a:r>
            <a:endParaRPr sz="3200"/>
          </a:p>
        </p:txBody>
      </p:sp>
      <p:sp>
        <p:nvSpPr>
          <p:cNvPr id="11" name="object 11"/>
          <p:cNvSpPr/>
          <p:nvPr/>
        </p:nvSpPr>
        <p:spPr>
          <a:xfrm>
            <a:off x="1428750" y="2928899"/>
            <a:ext cx="7215505" cy="3500754"/>
          </a:xfrm>
          <a:custGeom>
            <a:avLst/>
            <a:gdLst/>
            <a:ahLst/>
            <a:cxnLst/>
            <a:rect l="l" t="t" r="r" b="b"/>
            <a:pathLst>
              <a:path w="7215505" h="3500754">
                <a:moveTo>
                  <a:pt x="0" y="3500501"/>
                </a:moveTo>
                <a:lnTo>
                  <a:pt x="7215251" y="3500501"/>
                </a:lnTo>
                <a:lnTo>
                  <a:pt x="7215251" y="0"/>
                </a:lnTo>
                <a:lnTo>
                  <a:pt x="0" y="0"/>
                </a:lnTo>
                <a:lnTo>
                  <a:pt x="0" y="3500501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8750" y="2928899"/>
            <a:ext cx="7215505" cy="3500754"/>
          </a:xfrm>
          <a:custGeom>
            <a:avLst/>
            <a:gdLst/>
            <a:ahLst/>
            <a:cxnLst/>
            <a:rect l="l" t="t" r="r" b="b"/>
            <a:pathLst>
              <a:path w="7215505" h="3500754">
                <a:moveTo>
                  <a:pt x="0" y="3500501"/>
                </a:moveTo>
                <a:lnTo>
                  <a:pt x="7215251" y="3500501"/>
                </a:lnTo>
                <a:lnTo>
                  <a:pt x="7215251" y="0"/>
                </a:lnTo>
                <a:lnTo>
                  <a:pt x="0" y="0"/>
                </a:lnTo>
                <a:lnTo>
                  <a:pt x="0" y="350050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07616" y="3152394"/>
            <a:ext cx="6988809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Resource/Performance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65430" indent="-253365">
              <a:lnSpc>
                <a:spcPct val="100000"/>
              </a:lnSpc>
              <a:buAutoNum type="arabicPeriod"/>
              <a:tabLst>
                <a:tab pos="266065" algn="l"/>
              </a:tabLst>
            </a:pPr>
            <a:r>
              <a:rPr sz="1800" spc="-5" dirty="0">
                <a:latin typeface="Arial"/>
                <a:cs typeface="Arial"/>
              </a:rPr>
              <a:t>Customer satisfaction and </a:t>
            </a:r>
            <a:r>
              <a:rPr sz="1800" spc="-10" dirty="0">
                <a:latin typeface="Arial"/>
                <a:cs typeface="Arial"/>
              </a:rPr>
              <a:t>loyalty </a:t>
            </a:r>
            <a:r>
              <a:rPr sz="1800" spc="-5" dirty="0">
                <a:latin typeface="Arial"/>
                <a:cs typeface="Arial"/>
              </a:rPr>
              <a:t>increase, Increase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profit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Increase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market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share</a:t>
            </a:r>
            <a:endParaRPr sz="1800">
              <a:latin typeface="Arial"/>
              <a:cs typeface="Arial"/>
            </a:endParaRPr>
          </a:p>
          <a:p>
            <a:pPr marL="7493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→ </a:t>
            </a:r>
            <a:r>
              <a:rPr sz="1800" spc="-5" dirty="0">
                <a:latin typeface="Arial"/>
                <a:cs typeface="Arial"/>
              </a:rPr>
              <a:t>bring market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perfomance</a:t>
            </a:r>
            <a:endParaRPr sz="1800">
              <a:latin typeface="Arial"/>
              <a:cs typeface="Arial"/>
            </a:endParaRPr>
          </a:p>
          <a:p>
            <a:pPr marL="265430" indent="-253365">
              <a:lnSpc>
                <a:spcPct val="100000"/>
              </a:lnSpc>
              <a:spcBef>
                <a:spcPts val="5"/>
              </a:spcBef>
              <a:buFont typeface="Arial"/>
              <a:buAutoNum type="arabicPeriod" startAt="2"/>
              <a:tabLst>
                <a:tab pos="266065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product </a:t>
            </a:r>
            <a:r>
              <a:rPr sz="1800" spc="-10" dirty="0">
                <a:latin typeface="Arial"/>
                <a:cs typeface="Arial"/>
              </a:rPr>
              <a:t>offering which </a:t>
            </a:r>
            <a:r>
              <a:rPr sz="1800" spc="-5" dirty="0">
                <a:latin typeface="Arial"/>
                <a:cs typeface="Arial"/>
              </a:rPr>
              <a:t>is value in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market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600450" algn="l"/>
              </a:tabLst>
            </a:pPr>
            <a:r>
              <a:rPr sz="1800" dirty="0">
                <a:latin typeface="Arial"/>
                <a:cs typeface="Arial"/>
              </a:rPr>
              <a:t>→  </a:t>
            </a:r>
            <a:r>
              <a:rPr sz="1800" spc="-5" dirty="0">
                <a:latin typeface="Arial"/>
                <a:cs typeface="Arial"/>
              </a:rPr>
              <a:t>competitive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advantage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offering	</a:t>
            </a:r>
            <a:r>
              <a:rPr sz="1800" spc="-5" dirty="0">
                <a:latin typeface="Arial"/>
                <a:cs typeface="Arial"/>
              </a:rPr>
              <a:t>valuable product and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service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65430" indent="-253365">
              <a:lnSpc>
                <a:spcPct val="100000"/>
              </a:lnSpc>
              <a:buFont typeface="Arial"/>
              <a:buAutoNum type="arabicPeriod" startAt="3"/>
              <a:tabLst>
                <a:tab pos="266065" algn="l"/>
              </a:tabLst>
            </a:pPr>
            <a:r>
              <a:rPr sz="1800" spc="-5" dirty="0">
                <a:latin typeface="Arial"/>
                <a:cs typeface="Arial"/>
              </a:rPr>
              <a:t>various size and scope and profitability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company</a:t>
            </a:r>
            <a:endParaRPr sz="18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→ The </a:t>
            </a:r>
            <a:r>
              <a:rPr sz="1800" spc="-5" dirty="0">
                <a:latin typeface="Arial"/>
                <a:cs typeface="Arial"/>
              </a:rPr>
              <a:t>competitive advantage makes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base </a:t>
            </a:r>
            <a:r>
              <a:rPr sz="1800" spc="-15" dirty="0">
                <a:latin typeface="Arial"/>
                <a:cs typeface="Arial"/>
              </a:rPr>
              <a:t>will </a:t>
            </a:r>
            <a:r>
              <a:rPr sz="1800" spc="-5" dirty="0">
                <a:latin typeface="Arial"/>
                <a:cs typeface="Arial"/>
              </a:rPr>
              <a:t>be able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expan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d the </a:t>
            </a:r>
            <a:r>
              <a:rPr sz="1800" spc="-5" dirty="0">
                <a:latin typeface="Arial"/>
                <a:cs typeface="Arial"/>
              </a:rPr>
              <a:t>enterprise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various.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585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4819" y="0"/>
            <a:ext cx="3701796" cy="68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2827" y="437387"/>
            <a:ext cx="6848856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065" y="443356"/>
            <a:ext cx="66675" cy="66040"/>
          </a:xfrm>
          <a:custGeom>
            <a:avLst/>
            <a:gdLst/>
            <a:ahLst/>
            <a:cxnLst/>
            <a:rect l="l" t="t" r="r" b="b"/>
            <a:pathLst>
              <a:path w="66675" h="66040">
                <a:moveTo>
                  <a:pt x="0" y="0"/>
                </a:moveTo>
                <a:lnTo>
                  <a:pt x="66090" y="0"/>
                </a:lnTo>
                <a:lnTo>
                  <a:pt x="66090" y="65785"/>
                </a:lnTo>
                <a:lnTo>
                  <a:pt x="0" y="6578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700" y="96519"/>
            <a:ext cx="2793530" cy="428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1829" y="760476"/>
            <a:ext cx="6068314" cy="543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2849" y="1500124"/>
            <a:ext cx="7072630" cy="714375"/>
          </a:xfrm>
          <a:prstGeom prst="rect">
            <a:avLst/>
          </a:prstGeom>
          <a:solidFill>
            <a:srgbClr val="7E7E7E"/>
          </a:solidFill>
          <a:ln w="25400">
            <a:solidFill>
              <a:srgbClr val="FFFFFF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635635">
              <a:lnSpc>
                <a:spcPct val="100000"/>
              </a:lnSpc>
              <a:spcBef>
                <a:spcPts val="805"/>
              </a:spcBef>
            </a:pPr>
            <a:r>
              <a:rPr sz="3200" dirty="0">
                <a:solidFill>
                  <a:srgbClr val="FFFFFF"/>
                </a:solidFill>
              </a:rPr>
              <a:t>Competitive Advantage</a:t>
            </a:r>
            <a:r>
              <a:rPr sz="3200" spc="-229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Cycle.</a:t>
            </a:r>
            <a:endParaRPr sz="3200"/>
          </a:p>
        </p:txBody>
      </p:sp>
      <p:sp>
        <p:nvSpPr>
          <p:cNvPr id="11" name="object 11"/>
          <p:cNvSpPr/>
          <p:nvPr/>
        </p:nvSpPr>
        <p:spPr>
          <a:xfrm>
            <a:off x="287502" y="2428875"/>
            <a:ext cx="3786504" cy="3786504"/>
          </a:xfrm>
          <a:custGeom>
            <a:avLst/>
            <a:gdLst/>
            <a:ahLst/>
            <a:cxnLst/>
            <a:rect l="l" t="t" r="r" b="b"/>
            <a:pathLst>
              <a:path w="3786504" h="3786504">
                <a:moveTo>
                  <a:pt x="1893087" y="0"/>
                </a:moveTo>
                <a:lnTo>
                  <a:pt x="0" y="3786200"/>
                </a:lnTo>
                <a:lnTo>
                  <a:pt x="3786276" y="3786200"/>
                </a:lnTo>
                <a:lnTo>
                  <a:pt x="189308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7502" y="2428875"/>
            <a:ext cx="3786504" cy="3786504"/>
          </a:xfrm>
          <a:custGeom>
            <a:avLst/>
            <a:gdLst/>
            <a:ahLst/>
            <a:cxnLst/>
            <a:rect l="l" t="t" r="r" b="b"/>
            <a:pathLst>
              <a:path w="3786504" h="3786504">
                <a:moveTo>
                  <a:pt x="0" y="3786200"/>
                </a:moveTo>
                <a:lnTo>
                  <a:pt x="1893087" y="0"/>
                </a:lnTo>
                <a:lnTo>
                  <a:pt x="3786276" y="3786200"/>
                </a:lnTo>
                <a:lnTo>
                  <a:pt x="0" y="37862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849" y="2857500"/>
            <a:ext cx="2461260" cy="673100"/>
          </a:xfrm>
          <a:custGeom>
            <a:avLst/>
            <a:gdLst/>
            <a:ahLst/>
            <a:cxnLst/>
            <a:rect l="l" t="t" r="r" b="b"/>
            <a:pathLst>
              <a:path w="2461260" h="673100">
                <a:moveTo>
                  <a:pt x="2348890" y="0"/>
                </a:moveTo>
                <a:lnTo>
                  <a:pt x="112153" y="0"/>
                </a:lnTo>
                <a:lnTo>
                  <a:pt x="68499" y="8806"/>
                </a:lnTo>
                <a:lnTo>
                  <a:pt x="32850" y="32829"/>
                </a:lnTo>
                <a:lnTo>
                  <a:pt x="8813" y="68472"/>
                </a:lnTo>
                <a:lnTo>
                  <a:pt x="0" y="112140"/>
                </a:lnTo>
                <a:lnTo>
                  <a:pt x="0" y="560832"/>
                </a:lnTo>
                <a:lnTo>
                  <a:pt x="8813" y="604446"/>
                </a:lnTo>
                <a:lnTo>
                  <a:pt x="32850" y="640095"/>
                </a:lnTo>
                <a:lnTo>
                  <a:pt x="68499" y="664148"/>
                </a:lnTo>
                <a:lnTo>
                  <a:pt x="112153" y="672973"/>
                </a:lnTo>
                <a:lnTo>
                  <a:pt x="2348890" y="672973"/>
                </a:lnTo>
                <a:lnTo>
                  <a:pt x="2392558" y="664148"/>
                </a:lnTo>
                <a:lnTo>
                  <a:pt x="2428201" y="640095"/>
                </a:lnTo>
                <a:lnTo>
                  <a:pt x="2452224" y="604446"/>
                </a:lnTo>
                <a:lnTo>
                  <a:pt x="2461031" y="560832"/>
                </a:lnTo>
                <a:lnTo>
                  <a:pt x="2461031" y="112140"/>
                </a:lnTo>
                <a:lnTo>
                  <a:pt x="2452224" y="68472"/>
                </a:lnTo>
                <a:lnTo>
                  <a:pt x="2428201" y="32829"/>
                </a:lnTo>
                <a:lnTo>
                  <a:pt x="2392558" y="8806"/>
                </a:lnTo>
                <a:lnTo>
                  <a:pt x="234889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849" y="2857500"/>
            <a:ext cx="2461260" cy="673100"/>
          </a:xfrm>
          <a:custGeom>
            <a:avLst/>
            <a:gdLst/>
            <a:ahLst/>
            <a:cxnLst/>
            <a:rect l="l" t="t" r="r" b="b"/>
            <a:pathLst>
              <a:path w="2461260" h="673100">
                <a:moveTo>
                  <a:pt x="0" y="112140"/>
                </a:moveTo>
                <a:lnTo>
                  <a:pt x="8813" y="68472"/>
                </a:lnTo>
                <a:lnTo>
                  <a:pt x="32850" y="32829"/>
                </a:lnTo>
                <a:lnTo>
                  <a:pt x="68499" y="8806"/>
                </a:lnTo>
                <a:lnTo>
                  <a:pt x="112153" y="0"/>
                </a:lnTo>
                <a:lnTo>
                  <a:pt x="2348890" y="0"/>
                </a:lnTo>
                <a:lnTo>
                  <a:pt x="2392558" y="8806"/>
                </a:lnTo>
                <a:lnTo>
                  <a:pt x="2428201" y="32829"/>
                </a:lnTo>
                <a:lnTo>
                  <a:pt x="2452224" y="68472"/>
                </a:lnTo>
                <a:lnTo>
                  <a:pt x="2461031" y="112140"/>
                </a:lnTo>
                <a:lnTo>
                  <a:pt x="2461031" y="560832"/>
                </a:lnTo>
                <a:lnTo>
                  <a:pt x="2452224" y="604446"/>
                </a:lnTo>
                <a:lnTo>
                  <a:pt x="2428201" y="640095"/>
                </a:lnTo>
                <a:lnTo>
                  <a:pt x="2392558" y="664148"/>
                </a:lnTo>
                <a:lnTo>
                  <a:pt x="2348890" y="672973"/>
                </a:lnTo>
                <a:lnTo>
                  <a:pt x="112153" y="672973"/>
                </a:lnTo>
                <a:lnTo>
                  <a:pt x="68499" y="664148"/>
                </a:lnTo>
                <a:lnTo>
                  <a:pt x="32850" y="640095"/>
                </a:lnTo>
                <a:lnTo>
                  <a:pt x="8813" y="604446"/>
                </a:lnTo>
                <a:lnTo>
                  <a:pt x="0" y="560832"/>
                </a:lnTo>
                <a:lnTo>
                  <a:pt x="0" y="11214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5135" y="3049600"/>
            <a:ext cx="2056764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STEP4.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Encroachment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2849" y="3571875"/>
            <a:ext cx="2461260" cy="673100"/>
          </a:xfrm>
          <a:custGeom>
            <a:avLst/>
            <a:gdLst/>
            <a:ahLst/>
            <a:cxnLst/>
            <a:rect l="l" t="t" r="r" b="b"/>
            <a:pathLst>
              <a:path w="2461260" h="673100">
                <a:moveTo>
                  <a:pt x="2348890" y="0"/>
                </a:moveTo>
                <a:lnTo>
                  <a:pt x="112153" y="0"/>
                </a:lnTo>
                <a:lnTo>
                  <a:pt x="68499" y="8806"/>
                </a:lnTo>
                <a:lnTo>
                  <a:pt x="32850" y="32829"/>
                </a:lnTo>
                <a:lnTo>
                  <a:pt x="8813" y="68472"/>
                </a:lnTo>
                <a:lnTo>
                  <a:pt x="0" y="112141"/>
                </a:lnTo>
                <a:lnTo>
                  <a:pt x="0" y="560832"/>
                </a:lnTo>
                <a:lnTo>
                  <a:pt x="8813" y="604446"/>
                </a:lnTo>
                <a:lnTo>
                  <a:pt x="32850" y="640095"/>
                </a:lnTo>
                <a:lnTo>
                  <a:pt x="68499" y="664148"/>
                </a:lnTo>
                <a:lnTo>
                  <a:pt x="112153" y="672973"/>
                </a:lnTo>
                <a:lnTo>
                  <a:pt x="2348890" y="672973"/>
                </a:lnTo>
                <a:lnTo>
                  <a:pt x="2392558" y="664148"/>
                </a:lnTo>
                <a:lnTo>
                  <a:pt x="2428201" y="640095"/>
                </a:lnTo>
                <a:lnTo>
                  <a:pt x="2452224" y="604446"/>
                </a:lnTo>
                <a:lnTo>
                  <a:pt x="2461031" y="560832"/>
                </a:lnTo>
                <a:lnTo>
                  <a:pt x="2461031" y="112141"/>
                </a:lnTo>
                <a:lnTo>
                  <a:pt x="2452224" y="68472"/>
                </a:lnTo>
                <a:lnTo>
                  <a:pt x="2428201" y="32829"/>
                </a:lnTo>
                <a:lnTo>
                  <a:pt x="2392558" y="8806"/>
                </a:lnTo>
                <a:lnTo>
                  <a:pt x="234889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849" y="3571875"/>
            <a:ext cx="2461260" cy="673100"/>
          </a:xfrm>
          <a:custGeom>
            <a:avLst/>
            <a:gdLst/>
            <a:ahLst/>
            <a:cxnLst/>
            <a:rect l="l" t="t" r="r" b="b"/>
            <a:pathLst>
              <a:path w="2461260" h="673100">
                <a:moveTo>
                  <a:pt x="0" y="112141"/>
                </a:moveTo>
                <a:lnTo>
                  <a:pt x="8813" y="68472"/>
                </a:lnTo>
                <a:lnTo>
                  <a:pt x="32850" y="32829"/>
                </a:lnTo>
                <a:lnTo>
                  <a:pt x="68499" y="8806"/>
                </a:lnTo>
                <a:lnTo>
                  <a:pt x="112153" y="0"/>
                </a:lnTo>
                <a:lnTo>
                  <a:pt x="2348890" y="0"/>
                </a:lnTo>
                <a:lnTo>
                  <a:pt x="2392558" y="8806"/>
                </a:lnTo>
                <a:lnTo>
                  <a:pt x="2428201" y="32829"/>
                </a:lnTo>
                <a:lnTo>
                  <a:pt x="2452224" y="68472"/>
                </a:lnTo>
                <a:lnTo>
                  <a:pt x="2461031" y="112141"/>
                </a:lnTo>
                <a:lnTo>
                  <a:pt x="2461031" y="560832"/>
                </a:lnTo>
                <a:lnTo>
                  <a:pt x="2452224" y="604446"/>
                </a:lnTo>
                <a:lnTo>
                  <a:pt x="2428201" y="640095"/>
                </a:lnTo>
                <a:lnTo>
                  <a:pt x="2392558" y="664148"/>
                </a:lnTo>
                <a:lnTo>
                  <a:pt x="2348890" y="672973"/>
                </a:lnTo>
                <a:lnTo>
                  <a:pt x="112153" y="672973"/>
                </a:lnTo>
                <a:lnTo>
                  <a:pt x="68499" y="664148"/>
                </a:lnTo>
                <a:lnTo>
                  <a:pt x="32850" y="640095"/>
                </a:lnTo>
                <a:lnTo>
                  <a:pt x="8813" y="604446"/>
                </a:lnTo>
                <a:lnTo>
                  <a:pt x="0" y="560832"/>
                </a:lnTo>
                <a:lnTo>
                  <a:pt x="0" y="11214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849" y="4286250"/>
            <a:ext cx="2461260" cy="673100"/>
          </a:xfrm>
          <a:custGeom>
            <a:avLst/>
            <a:gdLst/>
            <a:ahLst/>
            <a:cxnLst/>
            <a:rect l="l" t="t" r="r" b="b"/>
            <a:pathLst>
              <a:path w="2461260" h="673100">
                <a:moveTo>
                  <a:pt x="2348890" y="0"/>
                </a:moveTo>
                <a:lnTo>
                  <a:pt x="112153" y="0"/>
                </a:lnTo>
                <a:lnTo>
                  <a:pt x="68499" y="8806"/>
                </a:lnTo>
                <a:lnTo>
                  <a:pt x="32850" y="32829"/>
                </a:lnTo>
                <a:lnTo>
                  <a:pt x="8813" y="68472"/>
                </a:lnTo>
                <a:lnTo>
                  <a:pt x="0" y="112141"/>
                </a:lnTo>
                <a:lnTo>
                  <a:pt x="0" y="560832"/>
                </a:lnTo>
                <a:lnTo>
                  <a:pt x="8813" y="604446"/>
                </a:lnTo>
                <a:lnTo>
                  <a:pt x="32850" y="640095"/>
                </a:lnTo>
                <a:lnTo>
                  <a:pt x="68499" y="664148"/>
                </a:lnTo>
                <a:lnTo>
                  <a:pt x="112153" y="672973"/>
                </a:lnTo>
                <a:lnTo>
                  <a:pt x="2348890" y="672973"/>
                </a:lnTo>
                <a:lnTo>
                  <a:pt x="2392558" y="664148"/>
                </a:lnTo>
                <a:lnTo>
                  <a:pt x="2428201" y="640095"/>
                </a:lnTo>
                <a:lnTo>
                  <a:pt x="2452224" y="604446"/>
                </a:lnTo>
                <a:lnTo>
                  <a:pt x="2461031" y="560832"/>
                </a:lnTo>
                <a:lnTo>
                  <a:pt x="2461031" y="112141"/>
                </a:lnTo>
                <a:lnTo>
                  <a:pt x="2452224" y="68472"/>
                </a:lnTo>
                <a:lnTo>
                  <a:pt x="2428201" y="32829"/>
                </a:lnTo>
                <a:lnTo>
                  <a:pt x="2392558" y="8806"/>
                </a:lnTo>
                <a:lnTo>
                  <a:pt x="234889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2849" y="4286250"/>
            <a:ext cx="2461260" cy="673100"/>
          </a:xfrm>
          <a:custGeom>
            <a:avLst/>
            <a:gdLst/>
            <a:ahLst/>
            <a:cxnLst/>
            <a:rect l="l" t="t" r="r" b="b"/>
            <a:pathLst>
              <a:path w="2461260" h="673100">
                <a:moveTo>
                  <a:pt x="0" y="112141"/>
                </a:moveTo>
                <a:lnTo>
                  <a:pt x="8813" y="68472"/>
                </a:lnTo>
                <a:lnTo>
                  <a:pt x="32850" y="32829"/>
                </a:lnTo>
                <a:lnTo>
                  <a:pt x="68499" y="8806"/>
                </a:lnTo>
                <a:lnTo>
                  <a:pt x="112153" y="0"/>
                </a:lnTo>
                <a:lnTo>
                  <a:pt x="2348890" y="0"/>
                </a:lnTo>
                <a:lnTo>
                  <a:pt x="2392558" y="8806"/>
                </a:lnTo>
                <a:lnTo>
                  <a:pt x="2428201" y="32829"/>
                </a:lnTo>
                <a:lnTo>
                  <a:pt x="2452224" y="68472"/>
                </a:lnTo>
                <a:lnTo>
                  <a:pt x="2461031" y="112141"/>
                </a:lnTo>
                <a:lnTo>
                  <a:pt x="2461031" y="560832"/>
                </a:lnTo>
                <a:lnTo>
                  <a:pt x="2452224" y="604446"/>
                </a:lnTo>
                <a:lnTo>
                  <a:pt x="2428201" y="640095"/>
                </a:lnTo>
                <a:lnTo>
                  <a:pt x="2392558" y="664148"/>
                </a:lnTo>
                <a:lnTo>
                  <a:pt x="2348890" y="672973"/>
                </a:lnTo>
                <a:lnTo>
                  <a:pt x="112153" y="672973"/>
                </a:lnTo>
                <a:lnTo>
                  <a:pt x="68499" y="664148"/>
                </a:lnTo>
                <a:lnTo>
                  <a:pt x="32850" y="640095"/>
                </a:lnTo>
                <a:lnTo>
                  <a:pt x="8813" y="604446"/>
                </a:lnTo>
                <a:lnTo>
                  <a:pt x="0" y="560832"/>
                </a:lnTo>
                <a:lnTo>
                  <a:pt x="0" y="11214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8307" y="4380103"/>
            <a:ext cx="1589405" cy="45085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96875" marR="5080" indent="-384810">
              <a:lnSpc>
                <a:spcPts val="1550"/>
              </a:lnSpc>
              <a:spcBef>
                <a:spcPts val="359"/>
              </a:spcBef>
            </a:pPr>
            <a:r>
              <a:rPr sz="1500" b="1" spc="-10" dirty="0">
                <a:latin typeface="Arial"/>
                <a:cs typeface="Arial"/>
              </a:rPr>
              <a:t>STEP2. </a:t>
            </a:r>
            <a:r>
              <a:rPr sz="1500" b="1" dirty="0">
                <a:latin typeface="Arial"/>
                <a:cs typeface="Arial"/>
              </a:rPr>
              <a:t>Barrier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to  Imitation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2849" y="5000625"/>
            <a:ext cx="2461260" cy="673100"/>
          </a:xfrm>
          <a:custGeom>
            <a:avLst/>
            <a:gdLst/>
            <a:ahLst/>
            <a:cxnLst/>
            <a:rect l="l" t="t" r="r" b="b"/>
            <a:pathLst>
              <a:path w="2461260" h="673100">
                <a:moveTo>
                  <a:pt x="2348890" y="0"/>
                </a:moveTo>
                <a:lnTo>
                  <a:pt x="112153" y="0"/>
                </a:lnTo>
                <a:lnTo>
                  <a:pt x="68499" y="8806"/>
                </a:lnTo>
                <a:lnTo>
                  <a:pt x="32850" y="32829"/>
                </a:lnTo>
                <a:lnTo>
                  <a:pt x="8813" y="68472"/>
                </a:lnTo>
                <a:lnTo>
                  <a:pt x="0" y="112141"/>
                </a:lnTo>
                <a:lnTo>
                  <a:pt x="0" y="560832"/>
                </a:lnTo>
                <a:lnTo>
                  <a:pt x="8813" y="604464"/>
                </a:lnTo>
                <a:lnTo>
                  <a:pt x="32850" y="640102"/>
                </a:lnTo>
                <a:lnTo>
                  <a:pt x="68499" y="664134"/>
                </a:lnTo>
                <a:lnTo>
                  <a:pt x="112153" y="672947"/>
                </a:lnTo>
                <a:lnTo>
                  <a:pt x="2348890" y="672947"/>
                </a:lnTo>
                <a:lnTo>
                  <a:pt x="2392558" y="664134"/>
                </a:lnTo>
                <a:lnTo>
                  <a:pt x="2428201" y="640102"/>
                </a:lnTo>
                <a:lnTo>
                  <a:pt x="2452224" y="604464"/>
                </a:lnTo>
                <a:lnTo>
                  <a:pt x="2461031" y="560832"/>
                </a:lnTo>
                <a:lnTo>
                  <a:pt x="2461031" y="112141"/>
                </a:lnTo>
                <a:lnTo>
                  <a:pt x="2452224" y="68472"/>
                </a:lnTo>
                <a:lnTo>
                  <a:pt x="2428201" y="32829"/>
                </a:lnTo>
                <a:lnTo>
                  <a:pt x="2392558" y="8806"/>
                </a:lnTo>
                <a:lnTo>
                  <a:pt x="234889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849" y="5000625"/>
            <a:ext cx="2461260" cy="673100"/>
          </a:xfrm>
          <a:custGeom>
            <a:avLst/>
            <a:gdLst/>
            <a:ahLst/>
            <a:cxnLst/>
            <a:rect l="l" t="t" r="r" b="b"/>
            <a:pathLst>
              <a:path w="2461260" h="673100">
                <a:moveTo>
                  <a:pt x="0" y="112141"/>
                </a:moveTo>
                <a:lnTo>
                  <a:pt x="8813" y="68472"/>
                </a:lnTo>
                <a:lnTo>
                  <a:pt x="32850" y="32829"/>
                </a:lnTo>
                <a:lnTo>
                  <a:pt x="68499" y="8806"/>
                </a:lnTo>
                <a:lnTo>
                  <a:pt x="112153" y="0"/>
                </a:lnTo>
                <a:lnTo>
                  <a:pt x="2348890" y="0"/>
                </a:lnTo>
                <a:lnTo>
                  <a:pt x="2392558" y="8806"/>
                </a:lnTo>
                <a:lnTo>
                  <a:pt x="2428201" y="32829"/>
                </a:lnTo>
                <a:lnTo>
                  <a:pt x="2452224" y="68472"/>
                </a:lnTo>
                <a:lnTo>
                  <a:pt x="2461031" y="112141"/>
                </a:lnTo>
                <a:lnTo>
                  <a:pt x="2461031" y="560832"/>
                </a:lnTo>
                <a:lnTo>
                  <a:pt x="2452224" y="604464"/>
                </a:lnTo>
                <a:lnTo>
                  <a:pt x="2428201" y="640102"/>
                </a:lnTo>
                <a:lnTo>
                  <a:pt x="2392558" y="664134"/>
                </a:lnTo>
                <a:lnTo>
                  <a:pt x="2348890" y="672947"/>
                </a:lnTo>
                <a:lnTo>
                  <a:pt x="112153" y="672947"/>
                </a:lnTo>
                <a:lnTo>
                  <a:pt x="68499" y="664134"/>
                </a:lnTo>
                <a:lnTo>
                  <a:pt x="32850" y="640102"/>
                </a:lnTo>
                <a:lnTo>
                  <a:pt x="8813" y="604464"/>
                </a:lnTo>
                <a:lnTo>
                  <a:pt x="0" y="560832"/>
                </a:lnTo>
                <a:lnTo>
                  <a:pt x="0" y="11214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27787" y="5094858"/>
            <a:ext cx="2287905" cy="45085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339725">
              <a:lnSpc>
                <a:spcPts val="1550"/>
              </a:lnSpc>
              <a:spcBef>
                <a:spcPts val="359"/>
              </a:spcBef>
            </a:pPr>
            <a:r>
              <a:rPr sz="1500" b="1" spc="-10" dirty="0">
                <a:latin typeface="Arial"/>
                <a:cs typeface="Arial"/>
              </a:rPr>
              <a:t>STEP1. </a:t>
            </a:r>
            <a:r>
              <a:rPr sz="1500" b="1" spc="-5" dirty="0">
                <a:latin typeface="Arial"/>
                <a:cs typeface="Arial"/>
              </a:rPr>
              <a:t>Source </a:t>
            </a:r>
            <a:r>
              <a:rPr sz="1500" b="1" dirty="0">
                <a:latin typeface="Arial"/>
                <a:cs typeface="Arial"/>
              </a:rPr>
              <a:t>of  </a:t>
            </a:r>
            <a:r>
              <a:rPr sz="1500" b="1" spc="-5" dirty="0">
                <a:latin typeface="Arial"/>
                <a:cs typeface="Arial"/>
              </a:rPr>
              <a:t>Competitive</a:t>
            </a:r>
            <a:r>
              <a:rPr sz="1500" b="1" spc="-8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Advantages.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08375" y="2586355"/>
            <a:ext cx="497967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Step 1. Source of </a:t>
            </a:r>
            <a:r>
              <a:rPr sz="2000" b="1" spc="-5" dirty="0">
                <a:latin typeface="Arial"/>
                <a:cs typeface="Arial"/>
              </a:rPr>
              <a:t>Competitive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Advantage</a:t>
            </a:r>
            <a:endParaRPr sz="2000">
              <a:latin typeface="Arial"/>
              <a:cs typeface="Arial"/>
            </a:endParaRPr>
          </a:p>
          <a:p>
            <a:pPr marL="708660" marR="200215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Superior assets  Super Capabilities  Key Success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9707" y="3676381"/>
            <a:ext cx="6495415" cy="76517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500" b="1" spc="-10" dirty="0">
                <a:latin typeface="Arial"/>
                <a:cs typeface="Arial"/>
              </a:rPr>
              <a:t>STEP3. </a:t>
            </a:r>
            <a:r>
              <a:rPr sz="1500" b="1" spc="-20" dirty="0">
                <a:latin typeface="Arial"/>
                <a:cs typeface="Arial"/>
              </a:rPr>
              <a:t>Value</a:t>
            </a:r>
            <a:r>
              <a:rPr sz="1500" b="1" spc="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proprsal</a:t>
            </a:r>
            <a:endParaRPr sz="1500">
              <a:latin typeface="Arial"/>
              <a:cs typeface="Arial"/>
            </a:endParaRPr>
          </a:p>
          <a:p>
            <a:pPr marL="3171190">
              <a:lnSpc>
                <a:spcPct val="100000"/>
              </a:lnSpc>
              <a:spcBef>
                <a:spcPts val="930"/>
              </a:spcBef>
            </a:pPr>
            <a:r>
              <a:rPr sz="2000" b="1" dirty="0">
                <a:latin typeface="Arial"/>
                <a:cs typeface="Arial"/>
              </a:rPr>
              <a:t>Step 2. Barriers to</a:t>
            </a:r>
            <a:r>
              <a:rPr sz="2000" b="1" spc="-1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Imitation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04842" y="4720209"/>
            <a:ext cx="4255770" cy="154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higher the barrier to entry to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company  When the new business opportunity  coming from the Market which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enters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80"/>
              </a:lnSpc>
            </a:pPr>
            <a:r>
              <a:rPr sz="2000" dirty="0">
                <a:latin typeface="Wingdings 2"/>
                <a:cs typeface="Wingdings 2"/>
              </a:rPr>
              <a:t></a:t>
            </a:r>
            <a:r>
              <a:rPr sz="2000" dirty="0">
                <a:latin typeface="Arial"/>
                <a:cs typeface="Arial"/>
              </a:rPr>
              <a:t>first mover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advantage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 2"/>
                <a:cs typeface="Wingdings 2"/>
              </a:rPr>
              <a:t></a:t>
            </a:r>
            <a:r>
              <a:rPr sz="2000" dirty="0">
                <a:latin typeface="Arial"/>
                <a:cs typeface="Arial"/>
              </a:rPr>
              <a:t>barriers to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imitation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615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4819" y="0"/>
            <a:ext cx="3701796" cy="68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2827" y="437387"/>
            <a:ext cx="6848856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065" y="443356"/>
            <a:ext cx="66675" cy="66040"/>
          </a:xfrm>
          <a:custGeom>
            <a:avLst/>
            <a:gdLst/>
            <a:ahLst/>
            <a:cxnLst/>
            <a:rect l="l" t="t" r="r" b="b"/>
            <a:pathLst>
              <a:path w="66675" h="66040">
                <a:moveTo>
                  <a:pt x="0" y="0"/>
                </a:moveTo>
                <a:lnTo>
                  <a:pt x="66090" y="0"/>
                </a:lnTo>
                <a:lnTo>
                  <a:pt x="66090" y="65785"/>
                </a:lnTo>
                <a:lnTo>
                  <a:pt x="0" y="6578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700" y="96519"/>
            <a:ext cx="2793530" cy="428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1829" y="760476"/>
            <a:ext cx="6068314" cy="543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4514" y="2026157"/>
            <a:ext cx="7012305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Step 3. </a:t>
            </a:r>
            <a:r>
              <a:rPr sz="2000" b="1" spc="-25" dirty="0">
                <a:latin typeface="Arial"/>
                <a:cs typeface="Arial"/>
              </a:rPr>
              <a:t>Value </a:t>
            </a:r>
            <a:r>
              <a:rPr sz="2000" b="1" dirty="0">
                <a:latin typeface="Arial"/>
                <a:cs typeface="Arial"/>
              </a:rPr>
              <a:t>proposal form of </a:t>
            </a:r>
            <a:r>
              <a:rPr sz="2000" b="1" spc="-5" dirty="0">
                <a:latin typeface="Arial"/>
                <a:cs typeface="Arial"/>
              </a:rPr>
              <a:t>competitive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advantage</a:t>
            </a:r>
            <a:endParaRPr sz="2000">
              <a:latin typeface="Arial"/>
              <a:cs typeface="Arial"/>
            </a:endParaRPr>
          </a:p>
          <a:p>
            <a:pPr marL="709295" marR="3678554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Operational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Excellence  Product Leadership  Customer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Intimacy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Step 4.Eencroachment </a:t>
            </a:r>
            <a:r>
              <a:rPr sz="2000" b="1" spc="-5" dirty="0">
                <a:latin typeface="Arial"/>
                <a:cs typeface="Arial"/>
              </a:rPr>
              <a:t>prevents </a:t>
            </a:r>
            <a:r>
              <a:rPr sz="2000" b="1" dirty="0">
                <a:latin typeface="Arial"/>
                <a:cs typeface="Arial"/>
              </a:rPr>
              <a:t>of </a:t>
            </a:r>
            <a:r>
              <a:rPr sz="2000" b="1" spc="-5" dirty="0">
                <a:latin typeface="Arial"/>
                <a:cs typeface="Arial"/>
              </a:rPr>
              <a:t>competitive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advantage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63881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New </a:t>
            </a:r>
            <a:r>
              <a:rPr sz="2000" spc="-5" dirty="0">
                <a:latin typeface="Arial"/>
                <a:cs typeface="Arial"/>
              </a:rPr>
              <a:t>competitive </a:t>
            </a:r>
            <a:r>
              <a:rPr sz="2000" dirty="0">
                <a:latin typeface="Arial"/>
                <a:cs typeface="Arial"/>
              </a:rPr>
              <a:t>advantage position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construction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709295" marR="174625" indent="-70485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effort </a:t>
            </a:r>
            <a:r>
              <a:rPr sz="2000" dirty="0">
                <a:latin typeface="Arial"/>
                <a:cs typeface="Arial"/>
              </a:rPr>
              <a:t>encroachment prevents of competitive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advantage  Reinvestment of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profit</a:t>
            </a:r>
            <a:endParaRPr sz="2000">
              <a:latin typeface="Arial"/>
              <a:cs typeface="Arial"/>
            </a:endParaRPr>
          </a:p>
          <a:p>
            <a:pPr marL="638810" marR="1212850" indent="4572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asset and capability accumulation  resource strengthen of competitive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advantage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98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4819" y="0"/>
            <a:ext cx="3701796" cy="68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2827" y="437387"/>
            <a:ext cx="6848856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065" y="443356"/>
            <a:ext cx="66675" cy="66040"/>
          </a:xfrm>
          <a:custGeom>
            <a:avLst/>
            <a:gdLst/>
            <a:ahLst/>
            <a:cxnLst/>
            <a:rect l="l" t="t" r="r" b="b"/>
            <a:pathLst>
              <a:path w="66675" h="66040">
                <a:moveTo>
                  <a:pt x="0" y="0"/>
                </a:moveTo>
                <a:lnTo>
                  <a:pt x="66090" y="0"/>
                </a:lnTo>
                <a:lnTo>
                  <a:pt x="66090" y="65785"/>
                </a:lnTo>
                <a:lnTo>
                  <a:pt x="0" y="6578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700" y="96519"/>
            <a:ext cx="2793530" cy="428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1829" y="760476"/>
            <a:ext cx="6068314" cy="543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0037" y="3214674"/>
            <a:ext cx="2643505" cy="1071880"/>
          </a:xfrm>
          <a:prstGeom prst="rect">
            <a:avLst/>
          </a:prstGeom>
          <a:solidFill>
            <a:srgbClr val="A6A6A6"/>
          </a:solidFill>
          <a:ln w="25400">
            <a:solidFill>
              <a:srgbClr val="FFFFFF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413384" marR="297180" indent="-109855">
              <a:lnSpc>
                <a:spcPct val="100000"/>
              </a:lnSpc>
              <a:spcBef>
                <a:spcPts val="78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Compe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ve  Advantage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15000" y="1357299"/>
            <a:ext cx="3072130" cy="929005"/>
          </a:xfrm>
          <a:custGeom>
            <a:avLst/>
            <a:gdLst/>
            <a:ahLst/>
            <a:cxnLst/>
            <a:rect l="l" t="t" r="r" b="b"/>
            <a:pathLst>
              <a:path w="3072129" h="929005">
                <a:moveTo>
                  <a:pt x="0" y="928700"/>
                </a:moveTo>
                <a:lnTo>
                  <a:pt x="3071876" y="928700"/>
                </a:lnTo>
                <a:lnTo>
                  <a:pt x="3071876" y="0"/>
                </a:lnTo>
                <a:lnTo>
                  <a:pt x="0" y="0"/>
                </a:lnTo>
                <a:lnTo>
                  <a:pt x="0" y="92870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5000" y="1357299"/>
            <a:ext cx="3072130" cy="929005"/>
          </a:xfrm>
          <a:custGeom>
            <a:avLst/>
            <a:gdLst/>
            <a:ahLst/>
            <a:cxnLst/>
            <a:rect l="l" t="t" r="r" b="b"/>
            <a:pathLst>
              <a:path w="3072129" h="929005">
                <a:moveTo>
                  <a:pt x="0" y="928700"/>
                </a:moveTo>
                <a:lnTo>
                  <a:pt x="3071876" y="928700"/>
                </a:lnTo>
                <a:lnTo>
                  <a:pt x="3071876" y="0"/>
                </a:lnTo>
                <a:lnTo>
                  <a:pt x="0" y="0"/>
                </a:lnTo>
                <a:lnTo>
                  <a:pt x="0" y="9287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06159" y="1618869"/>
            <a:ext cx="2294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advantage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86501" y="5572150"/>
            <a:ext cx="3000375" cy="929005"/>
          </a:xfrm>
          <a:custGeom>
            <a:avLst/>
            <a:gdLst/>
            <a:ahLst/>
            <a:cxnLst/>
            <a:rect l="l" t="t" r="r" b="b"/>
            <a:pathLst>
              <a:path w="3000375" h="929004">
                <a:moveTo>
                  <a:pt x="0" y="928687"/>
                </a:moveTo>
                <a:lnTo>
                  <a:pt x="3000375" y="928687"/>
                </a:lnTo>
                <a:lnTo>
                  <a:pt x="3000375" y="0"/>
                </a:lnTo>
                <a:lnTo>
                  <a:pt x="0" y="0"/>
                </a:lnTo>
                <a:lnTo>
                  <a:pt x="0" y="92868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86501" y="5572150"/>
            <a:ext cx="3000375" cy="929005"/>
          </a:xfrm>
          <a:custGeom>
            <a:avLst/>
            <a:gdLst/>
            <a:ahLst/>
            <a:cxnLst/>
            <a:rect l="l" t="t" r="r" b="b"/>
            <a:pathLst>
              <a:path w="3000375" h="929004">
                <a:moveTo>
                  <a:pt x="0" y="928687"/>
                </a:moveTo>
                <a:lnTo>
                  <a:pt x="3000375" y="928687"/>
                </a:lnTo>
                <a:lnTo>
                  <a:pt x="3000375" y="0"/>
                </a:lnTo>
                <a:lnTo>
                  <a:pt x="0" y="0"/>
                </a:lnTo>
                <a:lnTo>
                  <a:pt x="0" y="9286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40271" y="5651398"/>
            <a:ext cx="20942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Differentiation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Advantage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75838" y="1785873"/>
            <a:ext cx="2296795" cy="1941195"/>
          </a:xfrm>
          <a:custGeom>
            <a:avLst/>
            <a:gdLst/>
            <a:ahLst/>
            <a:cxnLst/>
            <a:rect l="l" t="t" r="r" b="b"/>
            <a:pathLst>
              <a:path w="2296795" h="1941195">
                <a:moveTo>
                  <a:pt x="2248183" y="40605"/>
                </a:moveTo>
                <a:lnTo>
                  <a:pt x="2217080" y="46025"/>
                </a:lnTo>
                <a:lnTo>
                  <a:pt x="0" y="1916683"/>
                </a:lnTo>
                <a:lnTo>
                  <a:pt x="20574" y="1941068"/>
                </a:lnTo>
                <a:lnTo>
                  <a:pt x="2237612" y="70320"/>
                </a:lnTo>
                <a:lnTo>
                  <a:pt x="2248183" y="40605"/>
                </a:lnTo>
                <a:close/>
              </a:path>
              <a:path w="2296795" h="1941195">
                <a:moveTo>
                  <a:pt x="2293402" y="8127"/>
                </a:moveTo>
                <a:lnTo>
                  <a:pt x="2261997" y="8127"/>
                </a:lnTo>
                <a:lnTo>
                  <a:pt x="2282571" y="32385"/>
                </a:lnTo>
                <a:lnTo>
                  <a:pt x="2237612" y="70320"/>
                </a:lnTo>
                <a:lnTo>
                  <a:pt x="2220341" y="118872"/>
                </a:lnTo>
                <a:lnTo>
                  <a:pt x="2219455" y="125118"/>
                </a:lnTo>
                <a:lnTo>
                  <a:pt x="2220976" y="131032"/>
                </a:lnTo>
                <a:lnTo>
                  <a:pt x="2224591" y="135945"/>
                </a:lnTo>
                <a:lnTo>
                  <a:pt x="2229992" y="139191"/>
                </a:lnTo>
                <a:lnTo>
                  <a:pt x="2236221" y="140077"/>
                </a:lnTo>
                <a:lnTo>
                  <a:pt x="2242105" y="138557"/>
                </a:lnTo>
                <a:lnTo>
                  <a:pt x="2247012" y="134941"/>
                </a:lnTo>
                <a:lnTo>
                  <a:pt x="2250313" y="129539"/>
                </a:lnTo>
                <a:lnTo>
                  <a:pt x="2293402" y="8127"/>
                </a:lnTo>
                <a:close/>
              </a:path>
              <a:path w="2296795" h="1941195">
                <a:moveTo>
                  <a:pt x="2267813" y="14986"/>
                </a:moveTo>
                <a:lnTo>
                  <a:pt x="2257298" y="14986"/>
                </a:lnTo>
                <a:lnTo>
                  <a:pt x="2274951" y="35940"/>
                </a:lnTo>
                <a:lnTo>
                  <a:pt x="2248183" y="40605"/>
                </a:lnTo>
                <a:lnTo>
                  <a:pt x="2237612" y="70320"/>
                </a:lnTo>
                <a:lnTo>
                  <a:pt x="2282571" y="32385"/>
                </a:lnTo>
                <a:lnTo>
                  <a:pt x="2267813" y="14986"/>
                </a:lnTo>
                <a:close/>
              </a:path>
              <a:path w="2296795" h="1941195">
                <a:moveTo>
                  <a:pt x="2296287" y="0"/>
                </a:moveTo>
                <a:lnTo>
                  <a:pt x="2152269" y="25146"/>
                </a:lnTo>
                <a:lnTo>
                  <a:pt x="2146554" y="33400"/>
                </a:lnTo>
                <a:lnTo>
                  <a:pt x="2147951" y="42037"/>
                </a:lnTo>
                <a:lnTo>
                  <a:pt x="2149475" y="50673"/>
                </a:lnTo>
                <a:lnTo>
                  <a:pt x="2157729" y="56387"/>
                </a:lnTo>
                <a:lnTo>
                  <a:pt x="2217080" y="46025"/>
                </a:lnTo>
                <a:lnTo>
                  <a:pt x="2261997" y="8127"/>
                </a:lnTo>
                <a:lnTo>
                  <a:pt x="2293402" y="8127"/>
                </a:lnTo>
                <a:lnTo>
                  <a:pt x="2296287" y="0"/>
                </a:lnTo>
                <a:close/>
              </a:path>
              <a:path w="2296795" h="1941195">
                <a:moveTo>
                  <a:pt x="2261997" y="8127"/>
                </a:moveTo>
                <a:lnTo>
                  <a:pt x="2217080" y="46025"/>
                </a:lnTo>
                <a:lnTo>
                  <a:pt x="2248183" y="40605"/>
                </a:lnTo>
                <a:lnTo>
                  <a:pt x="2257298" y="14986"/>
                </a:lnTo>
                <a:lnTo>
                  <a:pt x="2267813" y="14986"/>
                </a:lnTo>
                <a:lnTo>
                  <a:pt x="2261997" y="8127"/>
                </a:lnTo>
                <a:close/>
              </a:path>
              <a:path w="2296795" h="1941195">
                <a:moveTo>
                  <a:pt x="2257298" y="14986"/>
                </a:moveTo>
                <a:lnTo>
                  <a:pt x="2248183" y="40605"/>
                </a:lnTo>
                <a:lnTo>
                  <a:pt x="2274951" y="35940"/>
                </a:lnTo>
                <a:lnTo>
                  <a:pt x="2257298" y="149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5584" y="3917188"/>
            <a:ext cx="2439670" cy="2155190"/>
          </a:xfrm>
          <a:custGeom>
            <a:avLst/>
            <a:gdLst/>
            <a:ahLst/>
            <a:cxnLst/>
            <a:rect l="l" t="t" r="r" b="b"/>
            <a:pathLst>
              <a:path w="2439670" h="2155190">
                <a:moveTo>
                  <a:pt x="2302129" y="2095588"/>
                </a:moveTo>
                <a:lnTo>
                  <a:pt x="2293746" y="2101189"/>
                </a:lnTo>
                <a:lnTo>
                  <a:pt x="2290444" y="2118385"/>
                </a:lnTo>
                <a:lnTo>
                  <a:pt x="2296032" y="2126742"/>
                </a:lnTo>
                <a:lnTo>
                  <a:pt x="2439416" y="2155063"/>
                </a:lnTo>
                <a:lnTo>
                  <a:pt x="2436466" y="2146147"/>
                </a:lnTo>
                <a:lnTo>
                  <a:pt x="2405379" y="2146147"/>
                </a:lnTo>
                <a:lnTo>
                  <a:pt x="2361313" y="2107264"/>
                </a:lnTo>
                <a:lnTo>
                  <a:pt x="2302129" y="2095588"/>
                </a:lnTo>
                <a:close/>
              </a:path>
              <a:path w="2439670" h="2155190">
                <a:moveTo>
                  <a:pt x="2361313" y="2107264"/>
                </a:moveTo>
                <a:lnTo>
                  <a:pt x="2405379" y="2146147"/>
                </a:lnTo>
                <a:lnTo>
                  <a:pt x="2411482" y="2139213"/>
                </a:lnTo>
                <a:lnTo>
                  <a:pt x="2400807" y="2139213"/>
                </a:lnTo>
                <a:lnTo>
                  <a:pt x="2392248" y="2113367"/>
                </a:lnTo>
                <a:lnTo>
                  <a:pt x="2361313" y="2107264"/>
                </a:lnTo>
                <a:close/>
              </a:path>
              <a:path w="2439670" h="2155190">
                <a:moveTo>
                  <a:pt x="2382448" y="2013704"/>
                </a:moveTo>
                <a:lnTo>
                  <a:pt x="2376169" y="2014461"/>
                </a:lnTo>
                <a:lnTo>
                  <a:pt x="2370726" y="2017589"/>
                </a:lnTo>
                <a:lnTo>
                  <a:pt x="2367010" y="2022408"/>
                </a:lnTo>
                <a:lnTo>
                  <a:pt x="2365365" y="2028270"/>
                </a:lnTo>
                <a:lnTo>
                  <a:pt x="2366137" y="2034527"/>
                </a:lnTo>
                <a:lnTo>
                  <a:pt x="2382370" y="2083541"/>
                </a:lnTo>
                <a:lnTo>
                  <a:pt x="2426335" y="2122335"/>
                </a:lnTo>
                <a:lnTo>
                  <a:pt x="2405379" y="2146147"/>
                </a:lnTo>
                <a:lnTo>
                  <a:pt x="2436466" y="2146147"/>
                </a:lnTo>
                <a:lnTo>
                  <a:pt x="2396236" y="2024545"/>
                </a:lnTo>
                <a:lnTo>
                  <a:pt x="2393100" y="2019072"/>
                </a:lnTo>
                <a:lnTo>
                  <a:pt x="2388298" y="2015350"/>
                </a:lnTo>
                <a:lnTo>
                  <a:pt x="2382448" y="2013704"/>
                </a:lnTo>
                <a:close/>
              </a:path>
              <a:path w="2439670" h="2155190">
                <a:moveTo>
                  <a:pt x="2392248" y="2113367"/>
                </a:moveTo>
                <a:lnTo>
                  <a:pt x="2400807" y="2139213"/>
                </a:lnTo>
                <a:lnTo>
                  <a:pt x="2418968" y="2118639"/>
                </a:lnTo>
                <a:lnTo>
                  <a:pt x="2392248" y="2113367"/>
                </a:lnTo>
                <a:close/>
              </a:path>
              <a:path w="2439670" h="2155190">
                <a:moveTo>
                  <a:pt x="2382370" y="2083541"/>
                </a:moveTo>
                <a:lnTo>
                  <a:pt x="2392248" y="2113367"/>
                </a:lnTo>
                <a:lnTo>
                  <a:pt x="2418968" y="2118639"/>
                </a:lnTo>
                <a:lnTo>
                  <a:pt x="2400807" y="2139213"/>
                </a:lnTo>
                <a:lnTo>
                  <a:pt x="2411482" y="2139213"/>
                </a:lnTo>
                <a:lnTo>
                  <a:pt x="2426335" y="2122335"/>
                </a:lnTo>
                <a:lnTo>
                  <a:pt x="2382370" y="2083541"/>
                </a:lnTo>
                <a:close/>
              </a:path>
              <a:path w="2439670" h="2155190">
                <a:moveTo>
                  <a:pt x="21081" y="0"/>
                </a:moveTo>
                <a:lnTo>
                  <a:pt x="0" y="23749"/>
                </a:lnTo>
                <a:lnTo>
                  <a:pt x="2361313" y="2107264"/>
                </a:lnTo>
                <a:lnTo>
                  <a:pt x="2392248" y="2113367"/>
                </a:lnTo>
                <a:lnTo>
                  <a:pt x="2382370" y="2083541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7498" y="1684782"/>
            <a:ext cx="1924558" cy="20874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56888" y="4188840"/>
            <a:ext cx="1586865" cy="1454785"/>
          </a:xfrm>
          <a:custGeom>
            <a:avLst/>
            <a:gdLst/>
            <a:ahLst/>
            <a:cxnLst/>
            <a:rect l="l" t="t" r="r" b="b"/>
            <a:pathLst>
              <a:path w="1586864" h="1454785">
                <a:moveTo>
                  <a:pt x="243459" y="0"/>
                </a:moveTo>
                <a:lnTo>
                  <a:pt x="0" y="277748"/>
                </a:lnTo>
                <a:lnTo>
                  <a:pt x="1343278" y="1454734"/>
                </a:lnTo>
                <a:lnTo>
                  <a:pt x="1586738" y="1176908"/>
                </a:lnTo>
                <a:lnTo>
                  <a:pt x="24345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6113" y="4339844"/>
            <a:ext cx="961390" cy="896619"/>
          </a:xfrm>
          <a:custGeom>
            <a:avLst/>
            <a:gdLst/>
            <a:ahLst/>
            <a:cxnLst/>
            <a:rect l="l" t="t" r="r" b="b"/>
            <a:pathLst>
              <a:path w="961389" h="896620">
                <a:moveTo>
                  <a:pt x="912806" y="774699"/>
                </a:moveTo>
                <a:lnTo>
                  <a:pt x="901826" y="774699"/>
                </a:lnTo>
                <a:lnTo>
                  <a:pt x="890756" y="777239"/>
                </a:lnTo>
                <a:lnTo>
                  <a:pt x="859663" y="800099"/>
                </a:lnTo>
                <a:lnTo>
                  <a:pt x="841501" y="843279"/>
                </a:lnTo>
                <a:lnTo>
                  <a:pt x="843125" y="853439"/>
                </a:lnTo>
                <a:lnTo>
                  <a:pt x="869809" y="888999"/>
                </a:lnTo>
                <a:lnTo>
                  <a:pt x="894079" y="896619"/>
                </a:lnTo>
                <a:lnTo>
                  <a:pt x="902317" y="896619"/>
                </a:lnTo>
                <a:lnTo>
                  <a:pt x="910447" y="895349"/>
                </a:lnTo>
                <a:lnTo>
                  <a:pt x="918458" y="892809"/>
                </a:lnTo>
                <a:lnTo>
                  <a:pt x="926338" y="887729"/>
                </a:lnTo>
                <a:lnTo>
                  <a:pt x="918262" y="878839"/>
                </a:lnTo>
                <a:lnTo>
                  <a:pt x="897382" y="878839"/>
                </a:lnTo>
                <a:lnTo>
                  <a:pt x="884427" y="877569"/>
                </a:lnTo>
                <a:lnTo>
                  <a:pt x="861187" y="845819"/>
                </a:lnTo>
                <a:lnTo>
                  <a:pt x="861613" y="838199"/>
                </a:lnTo>
                <a:lnTo>
                  <a:pt x="863647" y="831849"/>
                </a:lnTo>
                <a:lnTo>
                  <a:pt x="867277" y="824229"/>
                </a:lnTo>
                <a:lnTo>
                  <a:pt x="872489" y="816609"/>
                </a:lnTo>
                <a:lnTo>
                  <a:pt x="897479" y="816609"/>
                </a:lnTo>
                <a:lnTo>
                  <a:pt x="884301" y="805179"/>
                </a:lnTo>
                <a:lnTo>
                  <a:pt x="889892" y="800099"/>
                </a:lnTo>
                <a:lnTo>
                  <a:pt x="895794" y="796289"/>
                </a:lnTo>
                <a:lnTo>
                  <a:pt x="901981" y="793749"/>
                </a:lnTo>
                <a:lnTo>
                  <a:pt x="908431" y="792479"/>
                </a:lnTo>
                <a:lnTo>
                  <a:pt x="946660" y="792479"/>
                </a:lnTo>
                <a:lnTo>
                  <a:pt x="942721" y="788669"/>
                </a:lnTo>
                <a:lnTo>
                  <a:pt x="933241" y="781049"/>
                </a:lnTo>
                <a:lnTo>
                  <a:pt x="923274" y="777239"/>
                </a:lnTo>
                <a:lnTo>
                  <a:pt x="912806" y="774699"/>
                </a:lnTo>
                <a:close/>
              </a:path>
              <a:path w="961389" h="896620">
                <a:moveTo>
                  <a:pt x="912495" y="872489"/>
                </a:moveTo>
                <a:lnTo>
                  <a:pt x="904621" y="876299"/>
                </a:lnTo>
                <a:lnTo>
                  <a:pt x="897382" y="878839"/>
                </a:lnTo>
                <a:lnTo>
                  <a:pt x="918262" y="878839"/>
                </a:lnTo>
                <a:lnTo>
                  <a:pt x="912495" y="872489"/>
                </a:lnTo>
                <a:close/>
              </a:path>
              <a:path w="961389" h="896620">
                <a:moveTo>
                  <a:pt x="897479" y="816609"/>
                </a:moveTo>
                <a:lnTo>
                  <a:pt x="872489" y="816609"/>
                </a:lnTo>
                <a:lnTo>
                  <a:pt x="939038" y="875029"/>
                </a:lnTo>
                <a:lnTo>
                  <a:pt x="940688" y="872489"/>
                </a:lnTo>
                <a:lnTo>
                  <a:pt x="941832" y="871219"/>
                </a:lnTo>
                <a:lnTo>
                  <a:pt x="942594" y="871219"/>
                </a:lnTo>
                <a:lnTo>
                  <a:pt x="951047" y="859789"/>
                </a:lnTo>
                <a:lnTo>
                  <a:pt x="956976" y="848359"/>
                </a:lnTo>
                <a:lnTo>
                  <a:pt x="934085" y="848359"/>
                </a:lnTo>
                <a:lnTo>
                  <a:pt x="897479" y="816609"/>
                </a:lnTo>
                <a:close/>
              </a:path>
              <a:path w="961389" h="896620">
                <a:moveTo>
                  <a:pt x="946660" y="792479"/>
                </a:moveTo>
                <a:lnTo>
                  <a:pt x="914836" y="792479"/>
                </a:lnTo>
                <a:lnTo>
                  <a:pt x="920908" y="795019"/>
                </a:lnTo>
                <a:lnTo>
                  <a:pt x="926647" y="797559"/>
                </a:lnTo>
                <a:lnTo>
                  <a:pt x="942975" y="833119"/>
                </a:lnTo>
                <a:lnTo>
                  <a:pt x="939926" y="839469"/>
                </a:lnTo>
                <a:lnTo>
                  <a:pt x="934085" y="848359"/>
                </a:lnTo>
                <a:lnTo>
                  <a:pt x="956976" y="848359"/>
                </a:lnTo>
                <a:lnTo>
                  <a:pt x="960381" y="836929"/>
                </a:lnTo>
                <a:lnTo>
                  <a:pt x="961263" y="826769"/>
                </a:lnTo>
                <a:lnTo>
                  <a:pt x="959883" y="815339"/>
                </a:lnTo>
                <a:lnTo>
                  <a:pt x="956325" y="806449"/>
                </a:lnTo>
                <a:lnTo>
                  <a:pt x="950600" y="796289"/>
                </a:lnTo>
                <a:lnTo>
                  <a:pt x="946660" y="792479"/>
                </a:lnTo>
                <a:close/>
              </a:path>
              <a:path w="961389" h="896620">
                <a:moveTo>
                  <a:pt x="822961" y="698499"/>
                </a:moveTo>
                <a:lnTo>
                  <a:pt x="815736" y="698499"/>
                </a:lnTo>
                <a:lnTo>
                  <a:pt x="808535" y="699769"/>
                </a:lnTo>
                <a:lnTo>
                  <a:pt x="774446" y="723899"/>
                </a:lnTo>
                <a:lnTo>
                  <a:pt x="755523" y="768349"/>
                </a:lnTo>
                <a:lnTo>
                  <a:pt x="756925" y="778509"/>
                </a:lnTo>
                <a:lnTo>
                  <a:pt x="781968" y="811529"/>
                </a:lnTo>
                <a:lnTo>
                  <a:pt x="806703" y="819149"/>
                </a:lnTo>
                <a:lnTo>
                  <a:pt x="815443" y="817879"/>
                </a:lnTo>
                <a:lnTo>
                  <a:pt x="823944" y="815339"/>
                </a:lnTo>
                <a:lnTo>
                  <a:pt x="832207" y="811529"/>
                </a:lnTo>
                <a:lnTo>
                  <a:pt x="840232" y="805179"/>
                </a:lnTo>
                <a:lnTo>
                  <a:pt x="836664" y="801369"/>
                </a:lnTo>
                <a:lnTo>
                  <a:pt x="797687" y="801369"/>
                </a:lnTo>
                <a:lnTo>
                  <a:pt x="791083" y="798829"/>
                </a:lnTo>
                <a:lnTo>
                  <a:pt x="774319" y="769619"/>
                </a:lnTo>
                <a:lnTo>
                  <a:pt x="775462" y="761999"/>
                </a:lnTo>
                <a:lnTo>
                  <a:pt x="778510" y="754379"/>
                </a:lnTo>
                <a:lnTo>
                  <a:pt x="783463" y="745489"/>
                </a:lnTo>
                <a:lnTo>
                  <a:pt x="790321" y="737869"/>
                </a:lnTo>
                <a:lnTo>
                  <a:pt x="798038" y="728979"/>
                </a:lnTo>
                <a:lnTo>
                  <a:pt x="805576" y="723899"/>
                </a:lnTo>
                <a:lnTo>
                  <a:pt x="812948" y="720089"/>
                </a:lnTo>
                <a:lnTo>
                  <a:pt x="820165" y="717549"/>
                </a:lnTo>
                <a:lnTo>
                  <a:pt x="861450" y="717549"/>
                </a:lnTo>
                <a:lnTo>
                  <a:pt x="856234" y="712469"/>
                </a:lnTo>
                <a:lnTo>
                  <a:pt x="850255" y="708659"/>
                </a:lnTo>
                <a:lnTo>
                  <a:pt x="843930" y="704849"/>
                </a:lnTo>
                <a:lnTo>
                  <a:pt x="837249" y="701039"/>
                </a:lnTo>
                <a:lnTo>
                  <a:pt x="822961" y="698499"/>
                </a:lnTo>
                <a:close/>
              </a:path>
              <a:path w="961389" h="896620">
                <a:moveTo>
                  <a:pt x="827151" y="791209"/>
                </a:moveTo>
                <a:lnTo>
                  <a:pt x="819403" y="797559"/>
                </a:lnTo>
                <a:lnTo>
                  <a:pt x="812038" y="801369"/>
                </a:lnTo>
                <a:lnTo>
                  <a:pt x="836664" y="801369"/>
                </a:lnTo>
                <a:lnTo>
                  <a:pt x="827151" y="791209"/>
                </a:lnTo>
                <a:close/>
              </a:path>
              <a:path w="961389" h="896620">
                <a:moveTo>
                  <a:pt x="861450" y="717549"/>
                </a:moveTo>
                <a:lnTo>
                  <a:pt x="827141" y="717549"/>
                </a:lnTo>
                <a:lnTo>
                  <a:pt x="833770" y="718819"/>
                </a:lnTo>
                <a:lnTo>
                  <a:pt x="840043" y="721359"/>
                </a:lnTo>
                <a:lnTo>
                  <a:pt x="845947" y="725169"/>
                </a:lnTo>
                <a:lnTo>
                  <a:pt x="850900" y="730249"/>
                </a:lnTo>
                <a:lnTo>
                  <a:pt x="853948" y="735329"/>
                </a:lnTo>
                <a:lnTo>
                  <a:pt x="855726" y="748029"/>
                </a:lnTo>
                <a:lnTo>
                  <a:pt x="854201" y="754379"/>
                </a:lnTo>
                <a:lnTo>
                  <a:pt x="850391" y="761999"/>
                </a:lnTo>
                <a:lnTo>
                  <a:pt x="867028" y="772159"/>
                </a:lnTo>
                <a:lnTo>
                  <a:pt x="870934" y="764539"/>
                </a:lnTo>
                <a:lnTo>
                  <a:pt x="873315" y="756919"/>
                </a:lnTo>
                <a:lnTo>
                  <a:pt x="874172" y="748029"/>
                </a:lnTo>
                <a:lnTo>
                  <a:pt x="873506" y="740409"/>
                </a:lnTo>
                <a:lnTo>
                  <a:pt x="871414" y="732789"/>
                </a:lnTo>
                <a:lnTo>
                  <a:pt x="867822" y="726439"/>
                </a:lnTo>
                <a:lnTo>
                  <a:pt x="862754" y="718819"/>
                </a:lnTo>
                <a:lnTo>
                  <a:pt x="861450" y="717549"/>
                </a:lnTo>
                <a:close/>
              </a:path>
              <a:path w="961389" h="896620">
                <a:moveTo>
                  <a:pt x="780669" y="650239"/>
                </a:moveTo>
                <a:lnTo>
                  <a:pt x="702563" y="739139"/>
                </a:lnTo>
                <a:lnTo>
                  <a:pt x="717676" y="751839"/>
                </a:lnTo>
                <a:lnTo>
                  <a:pt x="795782" y="662939"/>
                </a:lnTo>
                <a:lnTo>
                  <a:pt x="780669" y="650239"/>
                </a:lnTo>
                <a:close/>
              </a:path>
              <a:path w="961389" h="896620">
                <a:moveTo>
                  <a:pt x="723138" y="599439"/>
                </a:moveTo>
                <a:lnTo>
                  <a:pt x="645033" y="688339"/>
                </a:lnTo>
                <a:lnTo>
                  <a:pt x="660146" y="702309"/>
                </a:lnTo>
                <a:lnTo>
                  <a:pt x="701039" y="655319"/>
                </a:lnTo>
                <a:lnTo>
                  <a:pt x="706627" y="648969"/>
                </a:lnTo>
                <a:lnTo>
                  <a:pt x="712597" y="643889"/>
                </a:lnTo>
                <a:lnTo>
                  <a:pt x="723138" y="637539"/>
                </a:lnTo>
                <a:lnTo>
                  <a:pt x="727456" y="636269"/>
                </a:lnTo>
                <a:lnTo>
                  <a:pt x="765937" y="636269"/>
                </a:lnTo>
                <a:lnTo>
                  <a:pt x="762888" y="631189"/>
                </a:lnTo>
                <a:lnTo>
                  <a:pt x="757809" y="626109"/>
                </a:lnTo>
                <a:lnTo>
                  <a:pt x="756031" y="624839"/>
                </a:lnTo>
                <a:lnTo>
                  <a:pt x="724915" y="624839"/>
                </a:lnTo>
                <a:lnTo>
                  <a:pt x="736726" y="612139"/>
                </a:lnTo>
                <a:lnTo>
                  <a:pt x="723138" y="599439"/>
                </a:lnTo>
                <a:close/>
              </a:path>
              <a:path w="961389" h="896620">
                <a:moveTo>
                  <a:pt x="586930" y="609599"/>
                </a:moveTo>
                <a:lnTo>
                  <a:pt x="573277" y="609599"/>
                </a:lnTo>
                <a:lnTo>
                  <a:pt x="573024" y="614679"/>
                </a:lnTo>
                <a:lnTo>
                  <a:pt x="573913" y="621029"/>
                </a:lnTo>
                <a:lnTo>
                  <a:pt x="576072" y="626109"/>
                </a:lnTo>
                <a:lnTo>
                  <a:pt x="578231" y="632459"/>
                </a:lnTo>
                <a:lnTo>
                  <a:pt x="618871" y="654049"/>
                </a:lnTo>
                <a:lnTo>
                  <a:pt x="633349" y="651509"/>
                </a:lnTo>
                <a:lnTo>
                  <a:pt x="640588" y="648969"/>
                </a:lnTo>
                <a:lnTo>
                  <a:pt x="647682" y="645159"/>
                </a:lnTo>
                <a:lnTo>
                  <a:pt x="654478" y="640079"/>
                </a:lnTo>
                <a:lnTo>
                  <a:pt x="660965" y="634999"/>
                </a:lnTo>
                <a:lnTo>
                  <a:pt x="614362" y="634999"/>
                </a:lnTo>
                <a:lnTo>
                  <a:pt x="607885" y="633729"/>
                </a:lnTo>
                <a:lnTo>
                  <a:pt x="601980" y="632459"/>
                </a:lnTo>
                <a:lnTo>
                  <a:pt x="596646" y="628649"/>
                </a:lnTo>
                <a:lnTo>
                  <a:pt x="590041" y="622299"/>
                </a:lnTo>
                <a:lnTo>
                  <a:pt x="586866" y="614679"/>
                </a:lnTo>
                <a:lnTo>
                  <a:pt x="586930" y="609599"/>
                </a:lnTo>
                <a:close/>
              </a:path>
              <a:path w="961389" h="896620">
                <a:moveTo>
                  <a:pt x="765937" y="636269"/>
                </a:moveTo>
                <a:lnTo>
                  <a:pt x="736219" y="636269"/>
                </a:lnTo>
                <a:lnTo>
                  <a:pt x="740028" y="638809"/>
                </a:lnTo>
                <a:lnTo>
                  <a:pt x="743331" y="641349"/>
                </a:lnTo>
                <a:lnTo>
                  <a:pt x="747013" y="645159"/>
                </a:lnTo>
                <a:lnTo>
                  <a:pt x="749808" y="648969"/>
                </a:lnTo>
                <a:lnTo>
                  <a:pt x="751586" y="654049"/>
                </a:lnTo>
                <a:lnTo>
                  <a:pt x="769112" y="645159"/>
                </a:lnTo>
                <a:lnTo>
                  <a:pt x="766699" y="637539"/>
                </a:lnTo>
                <a:lnTo>
                  <a:pt x="765937" y="636269"/>
                </a:lnTo>
                <a:close/>
              </a:path>
              <a:path w="961389" h="896620">
                <a:moveTo>
                  <a:pt x="628141" y="516889"/>
                </a:moveTo>
                <a:lnTo>
                  <a:pt x="520064" y="640079"/>
                </a:lnTo>
                <a:lnTo>
                  <a:pt x="535177" y="652779"/>
                </a:lnTo>
                <a:lnTo>
                  <a:pt x="573277" y="609599"/>
                </a:lnTo>
                <a:lnTo>
                  <a:pt x="586930" y="609599"/>
                </a:lnTo>
                <a:lnTo>
                  <a:pt x="602361" y="574039"/>
                </a:lnTo>
                <a:lnTo>
                  <a:pt x="632713" y="553719"/>
                </a:lnTo>
                <a:lnTo>
                  <a:pt x="673717" y="553719"/>
                </a:lnTo>
                <a:lnTo>
                  <a:pt x="669544" y="548639"/>
                </a:lnTo>
                <a:lnTo>
                  <a:pt x="663701" y="543559"/>
                </a:lnTo>
                <a:lnTo>
                  <a:pt x="657733" y="541019"/>
                </a:lnTo>
                <a:lnTo>
                  <a:pt x="651763" y="539749"/>
                </a:lnTo>
                <a:lnTo>
                  <a:pt x="631825" y="539749"/>
                </a:lnTo>
                <a:lnTo>
                  <a:pt x="641985" y="528319"/>
                </a:lnTo>
                <a:lnTo>
                  <a:pt x="628141" y="516889"/>
                </a:lnTo>
                <a:close/>
              </a:path>
              <a:path w="961389" h="896620">
                <a:moveTo>
                  <a:pt x="810387" y="615949"/>
                </a:moveTo>
                <a:lnTo>
                  <a:pt x="795147" y="633729"/>
                </a:lnTo>
                <a:lnTo>
                  <a:pt x="810260" y="646429"/>
                </a:lnTo>
                <a:lnTo>
                  <a:pt x="825500" y="629919"/>
                </a:lnTo>
                <a:lnTo>
                  <a:pt x="810387" y="615949"/>
                </a:lnTo>
                <a:close/>
              </a:path>
              <a:path w="961389" h="896620">
                <a:moveTo>
                  <a:pt x="673717" y="553719"/>
                </a:moveTo>
                <a:lnTo>
                  <a:pt x="646652" y="553719"/>
                </a:lnTo>
                <a:lnTo>
                  <a:pt x="652537" y="556259"/>
                </a:lnTo>
                <a:lnTo>
                  <a:pt x="657733" y="560069"/>
                </a:lnTo>
                <a:lnTo>
                  <a:pt x="664210" y="565149"/>
                </a:lnTo>
                <a:lnTo>
                  <a:pt x="667385" y="572769"/>
                </a:lnTo>
                <a:lnTo>
                  <a:pt x="667003" y="582929"/>
                </a:lnTo>
                <a:lnTo>
                  <a:pt x="643949" y="622299"/>
                </a:lnTo>
                <a:lnTo>
                  <a:pt x="621411" y="634999"/>
                </a:lnTo>
                <a:lnTo>
                  <a:pt x="660965" y="634999"/>
                </a:lnTo>
                <a:lnTo>
                  <a:pt x="667131" y="628649"/>
                </a:lnTo>
                <a:lnTo>
                  <a:pt x="672294" y="621029"/>
                </a:lnTo>
                <a:lnTo>
                  <a:pt x="676719" y="614679"/>
                </a:lnTo>
                <a:lnTo>
                  <a:pt x="680382" y="608329"/>
                </a:lnTo>
                <a:lnTo>
                  <a:pt x="683260" y="600709"/>
                </a:lnTo>
                <a:lnTo>
                  <a:pt x="685137" y="593089"/>
                </a:lnTo>
                <a:lnTo>
                  <a:pt x="685990" y="586739"/>
                </a:lnTo>
                <a:lnTo>
                  <a:pt x="685796" y="579119"/>
                </a:lnTo>
                <a:lnTo>
                  <a:pt x="684529" y="572769"/>
                </a:lnTo>
                <a:lnTo>
                  <a:pt x="682242" y="566419"/>
                </a:lnTo>
                <a:lnTo>
                  <a:pt x="678989" y="560069"/>
                </a:lnTo>
                <a:lnTo>
                  <a:pt x="673717" y="553719"/>
                </a:lnTo>
                <a:close/>
              </a:path>
              <a:path w="961389" h="896620">
                <a:moveTo>
                  <a:pt x="750188" y="621029"/>
                </a:moveTo>
                <a:lnTo>
                  <a:pt x="740790" y="621029"/>
                </a:lnTo>
                <a:lnTo>
                  <a:pt x="733933" y="622299"/>
                </a:lnTo>
                <a:lnTo>
                  <a:pt x="724915" y="624839"/>
                </a:lnTo>
                <a:lnTo>
                  <a:pt x="756031" y="624839"/>
                </a:lnTo>
                <a:lnTo>
                  <a:pt x="754252" y="623569"/>
                </a:lnTo>
                <a:lnTo>
                  <a:pt x="750188" y="621029"/>
                </a:lnTo>
                <a:close/>
              </a:path>
              <a:path w="961389" h="896620">
                <a:moveTo>
                  <a:pt x="645667" y="538479"/>
                </a:moveTo>
                <a:lnTo>
                  <a:pt x="638937" y="538479"/>
                </a:lnTo>
                <a:lnTo>
                  <a:pt x="631825" y="539749"/>
                </a:lnTo>
                <a:lnTo>
                  <a:pt x="651763" y="539749"/>
                </a:lnTo>
                <a:lnTo>
                  <a:pt x="645667" y="538479"/>
                </a:lnTo>
                <a:close/>
              </a:path>
              <a:path w="961389" h="896620">
                <a:moveTo>
                  <a:pt x="522477" y="424179"/>
                </a:moveTo>
                <a:lnTo>
                  <a:pt x="444373" y="513079"/>
                </a:lnTo>
                <a:lnTo>
                  <a:pt x="459486" y="525779"/>
                </a:lnTo>
                <a:lnTo>
                  <a:pt x="500379" y="480059"/>
                </a:lnTo>
                <a:lnTo>
                  <a:pt x="505967" y="473709"/>
                </a:lnTo>
                <a:lnTo>
                  <a:pt x="512063" y="468629"/>
                </a:lnTo>
                <a:lnTo>
                  <a:pt x="522604" y="462279"/>
                </a:lnTo>
                <a:lnTo>
                  <a:pt x="526923" y="461009"/>
                </a:lnTo>
                <a:lnTo>
                  <a:pt x="566038" y="461009"/>
                </a:lnTo>
                <a:lnTo>
                  <a:pt x="562356" y="454659"/>
                </a:lnTo>
                <a:lnTo>
                  <a:pt x="557149" y="450849"/>
                </a:lnTo>
                <a:lnTo>
                  <a:pt x="556006" y="449579"/>
                </a:lnTo>
                <a:lnTo>
                  <a:pt x="524256" y="449579"/>
                </a:lnTo>
                <a:lnTo>
                  <a:pt x="536194" y="435609"/>
                </a:lnTo>
                <a:lnTo>
                  <a:pt x="522477" y="424179"/>
                </a:lnTo>
                <a:close/>
              </a:path>
              <a:path w="961389" h="896620">
                <a:moveTo>
                  <a:pt x="435941" y="356869"/>
                </a:moveTo>
                <a:lnTo>
                  <a:pt x="424941" y="356869"/>
                </a:lnTo>
                <a:lnTo>
                  <a:pt x="413889" y="359409"/>
                </a:lnTo>
                <a:lnTo>
                  <a:pt x="382777" y="382269"/>
                </a:lnTo>
                <a:lnTo>
                  <a:pt x="364616" y="425449"/>
                </a:lnTo>
                <a:lnTo>
                  <a:pt x="366258" y="435609"/>
                </a:lnTo>
                <a:lnTo>
                  <a:pt x="392926" y="471169"/>
                </a:lnTo>
                <a:lnTo>
                  <a:pt x="417322" y="480059"/>
                </a:lnTo>
                <a:lnTo>
                  <a:pt x="433689" y="477519"/>
                </a:lnTo>
                <a:lnTo>
                  <a:pt x="441700" y="474979"/>
                </a:lnTo>
                <a:lnTo>
                  <a:pt x="449579" y="469899"/>
                </a:lnTo>
                <a:lnTo>
                  <a:pt x="441430" y="461009"/>
                </a:lnTo>
                <a:lnTo>
                  <a:pt x="420624" y="461009"/>
                </a:lnTo>
                <a:lnTo>
                  <a:pt x="407670" y="459739"/>
                </a:lnTo>
                <a:lnTo>
                  <a:pt x="384301" y="427989"/>
                </a:lnTo>
                <a:lnTo>
                  <a:pt x="384802" y="420369"/>
                </a:lnTo>
                <a:lnTo>
                  <a:pt x="386873" y="414019"/>
                </a:lnTo>
                <a:lnTo>
                  <a:pt x="390517" y="406399"/>
                </a:lnTo>
                <a:lnTo>
                  <a:pt x="395732" y="398779"/>
                </a:lnTo>
                <a:lnTo>
                  <a:pt x="420594" y="398779"/>
                </a:lnTo>
                <a:lnTo>
                  <a:pt x="407415" y="387349"/>
                </a:lnTo>
                <a:lnTo>
                  <a:pt x="413061" y="382269"/>
                </a:lnTo>
                <a:lnTo>
                  <a:pt x="418957" y="378459"/>
                </a:lnTo>
                <a:lnTo>
                  <a:pt x="425114" y="375919"/>
                </a:lnTo>
                <a:lnTo>
                  <a:pt x="431546" y="374649"/>
                </a:lnTo>
                <a:lnTo>
                  <a:pt x="469894" y="374649"/>
                </a:lnTo>
                <a:lnTo>
                  <a:pt x="465963" y="370839"/>
                </a:lnTo>
                <a:lnTo>
                  <a:pt x="456463" y="363219"/>
                </a:lnTo>
                <a:lnTo>
                  <a:pt x="446452" y="359409"/>
                </a:lnTo>
                <a:lnTo>
                  <a:pt x="435941" y="356869"/>
                </a:lnTo>
                <a:close/>
              </a:path>
              <a:path w="961389" h="896620">
                <a:moveTo>
                  <a:pt x="566038" y="461009"/>
                </a:moveTo>
                <a:lnTo>
                  <a:pt x="535686" y="461009"/>
                </a:lnTo>
                <a:lnTo>
                  <a:pt x="539496" y="462279"/>
                </a:lnTo>
                <a:lnTo>
                  <a:pt x="542798" y="466089"/>
                </a:lnTo>
                <a:lnTo>
                  <a:pt x="546481" y="468629"/>
                </a:lnTo>
                <a:lnTo>
                  <a:pt x="549148" y="473709"/>
                </a:lnTo>
                <a:lnTo>
                  <a:pt x="550926" y="478789"/>
                </a:lnTo>
                <a:lnTo>
                  <a:pt x="568451" y="469899"/>
                </a:lnTo>
                <a:lnTo>
                  <a:pt x="566038" y="461009"/>
                </a:lnTo>
                <a:close/>
              </a:path>
              <a:path w="961389" h="896620">
                <a:moveTo>
                  <a:pt x="435610" y="454659"/>
                </a:moveTo>
                <a:lnTo>
                  <a:pt x="427736" y="458469"/>
                </a:lnTo>
                <a:lnTo>
                  <a:pt x="420624" y="461009"/>
                </a:lnTo>
                <a:lnTo>
                  <a:pt x="441430" y="461009"/>
                </a:lnTo>
                <a:lnTo>
                  <a:pt x="435610" y="454659"/>
                </a:lnTo>
                <a:close/>
              </a:path>
              <a:path w="961389" h="896620">
                <a:moveTo>
                  <a:pt x="420594" y="398779"/>
                </a:moveTo>
                <a:lnTo>
                  <a:pt x="395732" y="398779"/>
                </a:lnTo>
                <a:lnTo>
                  <a:pt x="462152" y="457199"/>
                </a:lnTo>
                <a:lnTo>
                  <a:pt x="463803" y="454659"/>
                </a:lnTo>
                <a:lnTo>
                  <a:pt x="465074" y="453389"/>
                </a:lnTo>
                <a:lnTo>
                  <a:pt x="465836" y="452119"/>
                </a:lnTo>
                <a:lnTo>
                  <a:pt x="474218" y="441959"/>
                </a:lnTo>
                <a:lnTo>
                  <a:pt x="480123" y="430529"/>
                </a:lnTo>
                <a:lnTo>
                  <a:pt x="457200" y="430529"/>
                </a:lnTo>
                <a:lnTo>
                  <a:pt x="420594" y="398779"/>
                </a:lnTo>
                <a:close/>
              </a:path>
              <a:path w="961389" h="896620">
                <a:moveTo>
                  <a:pt x="540131" y="444499"/>
                </a:moveTo>
                <a:lnTo>
                  <a:pt x="533273" y="445769"/>
                </a:lnTo>
                <a:lnTo>
                  <a:pt x="524256" y="449579"/>
                </a:lnTo>
                <a:lnTo>
                  <a:pt x="556006" y="449579"/>
                </a:lnTo>
                <a:lnTo>
                  <a:pt x="553720" y="447039"/>
                </a:lnTo>
                <a:lnTo>
                  <a:pt x="549528" y="445769"/>
                </a:lnTo>
                <a:lnTo>
                  <a:pt x="540131" y="444499"/>
                </a:lnTo>
                <a:close/>
              </a:path>
              <a:path w="961389" h="896620">
                <a:moveTo>
                  <a:pt x="469894" y="374649"/>
                </a:moveTo>
                <a:lnTo>
                  <a:pt x="440436" y="374649"/>
                </a:lnTo>
                <a:lnTo>
                  <a:pt x="448310" y="377189"/>
                </a:lnTo>
                <a:lnTo>
                  <a:pt x="455167" y="383539"/>
                </a:lnTo>
                <a:lnTo>
                  <a:pt x="460218" y="388619"/>
                </a:lnTo>
                <a:lnTo>
                  <a:pt x="463756" y="394969"/>
                </a:lnTo>
                <a:lnTo>
                  <a:pt x="465794" y="401319"/>
                </a:lnTo>
                <a:lnTo>
                  <a:pt x="466344" y="408939"/>
                </a:lnTo>
                <a:lnTo>
                  <a:pt x="466089" y="415289"/>
                </a:lnTo>
                <a:lnTo>
                  <a:pt x="463169" y="421639"/>
                </a:lnTo>
                <a:lnTo>
                  <a:pt x="457200" y="430529"/>
                </a:lnTo>
                <a:lnTo>
                  <a:pt x="480123" y="430529"/>
                </a:lnTo>
                <a:lnTo>
                  <a:pt x="483552" y="419099"/>
                </a:lnTo>
                <a:lnTo>
                  <a:pt x="484504" y="408939"/>
                </a:lnTo>
                <a:lnTo>
                  <a:pt x="483072" y="397509"/>
                </a:lnTo>
                <a:lnTo>
                  <a:pt x="479520" y="388619"/>
                </a:lnTo>
                <a:lnTo>
                  <a:pt x="473825" y="378459"/>
                </a:lnTo>
                <a:lnTo>
                  <a:pt x="469894" y="374649"/>
                </a:lnTo>
                <a:close/>
              </a:path>
              <a:path w="961389" h="896620">
                <a:moveTo>
                  <a:pt x="377698" y="293369"/>
                </a:moveTo>
                <a:lnTo>
                  <a:pt x="339851" y="293369"/>
                </a:lnTo>
                <a:lnTo>
                  <a:pt x="351789" y="295909"/>
                </a:lnTo>
                <a:lnTo>
                  <a:pt x="356997" y="298449"/>
                </a:lnTo>
                <a:lnTo>
                  <a:pt x="361441" y="302259"/>
                </a:lnTo>
                <a:lnTo>
                  <a:pt x="367538" y="307339"/>
                </a:lnTo>
                <a:lnTo>
                  <a:pt x="370586" y="313689"/>
                </a:lnTo>
                <a:lnTo>
                  <a:pt x="371094" y="326389"/>
                </a:lnTo>
                <a:lnTo>
                  <a:pt x="367919" y="332739"/>
                </a:lnTo>
                <a:lnTo>
                  <a:pt x="361314" y="340359"/>
                </a:lnTo>
                <a:lnTo>
                  <a:pt x="311785" y="396239"/>
                </a:lnTo>
                <a:lnTo>
                  <a:pt x="326898" y="410209"/>
                </a:lnTo>
                <a:lnTo>
                  <a:pt x="376427" y="353059"/>
                </a:lnTo>
                <a:lnTo>
                  <a:pt x="385746" y="341629"/>
                </a:lnTo>
                <a:lnTo>
                  <a:pt x="388804" y="335279"/>
                </a:lnTo>
                <a:lnTo>
                  <a:pt x="390778" y="331469"/>
                </a:lnTo>
                <a:lnTo>
                  <a:pt x="392684" y="325119"/>
                </a:lnTo>
                <a:lnTo>
                  <a:pt x="392429" y="317499"/>
                </a:lnTo>
                <a:lnTo>
                  <a:pt x="389763" y="311149"/>
                </a:lnTo>
                <a:lnTo>
                  <a:pt x="387223" y="303529"/>
                </a:lnTo>
                <a:lnTo>
                  <a:pt x="382650" y="297179"/>
                </a:lnTo>
                <a:lnTo>
                  <a:pt x="377698" y="293369"/>
                </a:lnTo>
                <a:close/>
              </a:path>
              <a:path w="961389" h="896620">
                <a:moveTo>
                  <a:pt x="362203" y="223519"/>
                </a:moveTo>
                <a:lnTo>
                  <a:pt x="254253" y="346709"/>
                </a:lnTo>
                <a:lnTo>
                  <a:pt x="269366" y="359409"/>
                </a:lnTo>
                <a:lnTo>
                  <a:pt x="312165" y="311149"/>
                </a:lnTo>
                <a:lnTo>
                  <a:pt x="318262" y="303529"/>
                </a:lnTo>
                <a:lnTo>
                  <a:pt x="323976" y="299719"/>
                </a:lnTo>
                <a:lnTo>
                  <a:pt x="329057" y="297179"/>
                </a:lnTo>
                <a:lnTo>
                  <a:pt x="334263" y="294639"/>
                </a:lnTo>
                <a:lnTo>
                  <a:pt x="339851" y="293369"/>
                </a:lnTo>
                <a:lnTo>
                  <a:pt x="377698" y="293369"/>
                </a:lnTo>
                <a:lnTo>
                  <a:pt x="376047" y="292099"/>
                </a:lnTo>
                <a:lnTo>
                  <a:pt x="367639" y="285749"/>
                </a:lnTo>
                <a:lnTo>
                  <a:pt x="358600" y="281939"/>
                </a:lnTo>
                <a:lnTo>
                  <a:pt x="348918" y="280669"/>
                </a:lnTo>
                <a:lnTo>
                  <a:pt x="338582" y="280669"/>
                </a:lnTo>
                <a:lnTo>
                  <a:pt x="377316" y="236219"/>
                </a:lnTo>
                <a:lnTo>
                  <a:pt x="362203" y="223519"/>
                </a:lnTo>
                <a:close/>
              </a:path>
              <a:path w="961389" h="896620">
                <a:moveTo>
                  <a:pt x="149987" y="267969"/>
                </a:moveTo>
                <a:lnTo>
                  <a:pt x="144480" y="275589"/>
                </a:lnTo>
                <a:lnTo>
                  <a:pt x="141081" y="283209"/>
                </a:lnTo>
                <a:lnTo>
                  <a:pt x="139753" y="290829"/>
                </a:lnTo>
                <a:lnTo>
                  <a:pt x="140462" y="298449"/>
                </a:lnTo>
                <a:lnTo>
                  <a:pt x="173418" y="337819"/>
                </a:lnTo>
                <a:lnTo>
                  <a:pt x="193682" y="344169"/>
                </a:lnTo>
                <a:lnTo>
                  <a:pt x="200183" y="344169"/>
                </a:lnTo>
                <a:lnTo>
                  <a:pt x="232509" y="325119"/>
                </a:lnTo>
                <a:lnTo>
                  <a:pt x="184403" y="325119"/>
                </a:lnTo>
                <a:lnTo>
                  <a:pt x="177800" y="321309"/>
                </a:lnTo>
                <a:lnTo>
                  <a:pt x="170814" y="314959"/>
                </a:lnTo>
                <a:lnTo>
                  <a:pt x="164337" y="309879"/>
                </a:lnTo>
                <a:lnTo>
                  <a:pt x="160400" y="303529"/>
                </a:lnTo>
                <a:lnTo>
                  <a:pt x="159131" y="297179"/>
                </a:lnTo>
                <a:lnTo>
                  <a:pt x="158114" y="293369"/>
                </a:lnTo>
                <a:lnTo>
                  <a:pt x="159385" y="288289"/>
                </a:lnTo>
                <a:lnTo>
                  <a:pt x="162687" y="283209"/>
                </a:lnTo>
                <a:lnTo>
                  <a:pt x="149987" y="267969"/>
                </a:lnTo>
                <a:close/>
              </a:path>
              <a:path w="961389" h="896620">
                <a:moveTo>
                  <a:pt x="239152" y="187959"/>
                </a:moveTo>
                <a:lnTo>
                  <a:pt x="198647" y="207009"/>
                </a:lnTo>
                <a:lnTo>
                  <a:pt x="176803" y="242569"/>
                </a:lnTo>
                <a:lnTo>
                  <a:pt x="175238" y="256539"/>
                </a:lnTo>
                <a:lnTo>
                  <a:pt x="175555" y="264159"/>
                </a:lnTo>
                <a:lnTo>
                  <a:pt x="199640" y="297179"/>
                </a:lnTo>
                <a:lnTo>
                  <a:pt x="217078" y="302259"/>
                </a:lnTo>
                <a:lnTo>
                  <a:pt x="226822" y="302259"/>
                </a:lnTo>
                <a:lnTo>
                  <a:pt x="220843" y="308609"/>
                </a:lnTo>
                <a:lnTo>
                  <a:pt x="196976" y="325119"/>
                </a:lnTo>
                <a:lnTo>
                  <a:pt x="232509" y="325119"/>
                </a:lnTo>
                <a:lnTo>
                  <a:pt x="233830" y="323849"/>
                </a:lnTo>
                <a:lnTo>
                  <a:pt x="242570" y="314959"/>
                </a:lnTo>
                <a:lnTo>
                  <a:pt x="265829" y="288289"/>
                </a:lnTo>
                <a:lnTo>
                  <a:pt x="221970" y="288289"/>
                </a:lnTo>
                <a:lnTo>
                  <a:pt x="215630" y="287019"/>
                </a:lnTo>
                <a:lnTo>
                  <a:pt x="193928" y="256539"/>
                </a:lnTo>
                <a:lnTo>
                  <a:pt x="194903" y="250189"/>
                </a:lnTo>
                <a:lnTo>
                  <a:pt x="216473" y="218439"/>
                </a:lnTo>
                <a:lnTo>
                  <a:pt x="237744" y="207009"/>
                </a:lnTo>
                <a:lnTo>
                  <a:pt x="277621" y="207009"/>
                </a:lnTo>
                <a:lnTo>
                  <a:pt x="271907" y="200659"/>
                </a:lnTo>
                <a:lnTo>
                  <a:pt x="265860" y="195579"/>
                </a:lnTo>
                <a:lnTo>
                  <a:pt x="259540" y="193039"/>
                </a:lnTo>
                <a:lnTo>
                  <a:pt x="252958" y="190499"/>
                </a:lnTo>
                <a:lnTo>
                  <a:pt x="239152" y="187959"/>
                </a:lnTo>
                <a:close/>
              </a:path>
              <a:path w="961389" h="896620">
                <a:moveTo>
                  <a:pt x="277621" y="207009"/>
                </a:moveTo>
                <a:lnTo>
                  <a:pt x="244552" y="207009"/>
                </a:lnTo>
                <a:lnTo>
                  <a:pt x="250872" y="208279"/>
                </a:lnTo>
                <a:lnTo>
                  <a:pt x="256692" y="210819"/>
                </a:lnTo>
                <a:lnTo>
                  <a:pt x="272288" y="237489"/>
                </a:lnTo>
                <a:lnTo>
                  <a:pt x="271329" y="245109"/>
                </a:lnTo>
                <a:lnTo>
                  <a:pt x="243077" y="281939"/>
                </a:lnTo>
                <a:lnTo>
                  <a:pt x="228726" y="288289"/>
                </a:lnTo>
                <a:lnTo>
                  <a:pt x="265829" y="288289"/>
                </a:lnTo>
                <a:lnTo>
                  <a:pt x="310134" y="237489"/>
                </a:lnTo>
                <a:lnTo>
                  <a:pt x="308581" y="236219"/>
                </a:lnTo>
                <a:lnTo>
                  <a:pt x="286765" y="236219"/>
                </a:lnTo>
                <a:lnTo>
                  <a:pt x="286194" y="226059"/>
                </a:lnTo>
                <a:lnTo>
                  <a:pt x="283527" y="215899"/>
                </a:lnTo>
                <a:lnTo>
                  <a:pt x="278764" y="208279"/>
                </a:lnTo>
                <a:lnTo>
                  <a:pt x="277621" y="207009"/>
                </a:lnTo>
                <a:close/>
              </a:path>
              <a:path w="961389" h="896620">
                <a:moveTo>
                  <a:pt x="199516" y="140969"/>
                </a:moveTo>
                <a:lnTo>
                  <a:pt x="121412" y="229869"/>
                </a:lnTo>
                <a:lnTo>
                  <a:pt x="136525" y="243839"/>
                </a:lnTo>
                <a:lnTo>
                  <a:pt x="214629" y="153669"/>
                </a:lnTo>
                <a:lnTo>
                  <a:pt x="199516" y="140969"/>
                </a:lnTo>
                <a:close/>
              </a:path>
              <a:path w="961389" h="896620">
                <a:moveTo>
                  <a:pt x="296163" y="226059"/>
                </a:moveTo>
                <a:lnTo>
                  <a:pt x="286765" y="236219"/>
                </a:lnTo>
                <a:lnTo>
                  <a:pt x="308581" y="236219"/>
                </a:lnTo>
                <a:lnTo>
                  <a:pt x="296163" y="226059"/>
                </a:lnTo>
                <a:close/>
              </a:path>
              <a:path w="961389" h="896620">
                <a:moveTo>
                  <a:pt x="96917" y="80009"/>
                </a:moveTo>
                <a:lnTo>
                  <a:pt x="67056" y="80009"/>
                </a:lnTo>
                <a:lnTo>
                  <a:pt x="131063" y="135889"/>
                </a:lnTo>
                <a:lnTo>
                  <a:pt x="80263" y="194309"/>
                </a:lnTo>
                <a:lnTo>
                  <a:pt x="96520" y="208279"/>
                </a:lnTo>
                <a:lnTo>
                  <a:pt x="172107" y="121919"/>
                </a:lnTo>
                <a:lnTo>
                  <a:pt x="143763" y="121919"/>
                </a:lnTo>
                <a:lnTo>
                  <a:pt x="96917" y="80009"/>
                </a:lnTo>
                <a:close/>
              </a:path>
              <a:path w="961389" h="896620">
                <a:moveTo>
                  <a:pt x="107823" y="0"/>
                </a:moveTo>
                <a:lnTo>
                  <a:pt x="0" y="123189"/>
                </a:lnTo>
                <a:lnTo>
                  <a:pt x="16256" y="138429"/>
                </a:lnTo>
                <a:lnTo>
                  <a:pt x="67056" y="80009"/>
                </a:lnTo>
                <a:lnTo>
                  <a:pt x="96917" y="80009"/>
                </a:lnTo>
                <a:lnTo>
                  <a:pt x="79883" y="64769"/>
                </a:lnTo>
                <a:lnTo>
                  <a:pt x="124078" y="15239"/>
                </a:lnTo>
                <a:lnTo>
                  <a:pt x="107823" y="0"/>
                </a:lnTo>
                <a:close/>
              </a:path>
              <a:path w="961389" h="896620">
                <a:moveTo>
                  <a:pt x="229235" y="106679"/>
                </a:moveTo>
                <a:lnTo>
                  <a:pt x="213995" y="124459"/>
                </a:lnTo>
                <a:lnTo>
                  <a:pt x="229108" y="137159"/>
                </a:lnTo>
                <a:lnTo>
                  <a:pt x="244348" y="120649"/>
                </a:lnTo>
                <a:lnTo>
                  <a:pt x="229235" y="106679"/>
                </a:lnTo>
                <a:close/>
              </a:path>
              <a:path w="961389" h="896620">
                <a:moveTo>
                  <a:pt x="188087" y="71119"/>
                </a:moveTo>
                <a:lnTo>
                  <a:pt x="143763" y="121919"/>
                </a:lnTo>
                <a:lnTo>
                  <a:pt x="172107" y="121919"/>
                </a:lnTo>
                <a:lnTo>
                  <a:pt x="204342" y="85089"/>
                </a:lnTo>
                <a:lnTo>
                  <a:pt x="188087" y="71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30651" y="4500626"/>
            <a:ext cx="2011045" cy="1825625"/>
          </a:xfrm>
          <a:custGeom>
            <a:avLst/>
            <a:gdLst/>
            <a:ahLst/>
            <a:cxnLst/>
            <a:rect l="l" t="t" r="r" b="b"/>
            <a:pathLst>
              <a:path w="2011045" h="1825625">
                <a:moveTo>
                  <a:pt x="243204" y="0"/>
                </a:moveTo>
                <a:lnTo>
                  <a:pt x="0" y="277875"/>
                </a:lnTo>
                <a:lnTo>
                  <a:pt x="1767586" y="1825345"/>
                </a:lnTo>
                <a:lnTo>
                  <a:pt x="2010790" y="1547456"/>
                </a:lnTo>
                <a:lnTo>
                  <a:pt x="2432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80129" y="4651883"/>
            <a:ext cx="1512443" cy="1370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774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4819" y="0"/>
            <a:ext cx="3701796" cy="68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2827" y="437387"/>
            <a:ext cx="6848856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065" y="443356"/>
            <a:ext cx="66675" cy="66040"/>
          </a:xfrm>
          <a:custGeom>
            <a:avLst/>
            <a:gdLst/>
            <a:ahLst/>
            <a:cxnLst/>
            <a:rect l="l" t="t" r="r" b="b"/>
            <a:pathLst>
              <a:path w="66675" h="66040">
                <a:moveTo>
                  <a:pt x="0" y="0"/>
                </a:moveTo>
                <a:lnTo>
                  <a:pt x="66090" y="0"/>
                </a:lnTo>
                <a:lnTo>
                  <a:pt x="66090" y="65785"/>
                </a:lnTo>
                <a:lnTo>
                  <a:pt x="0" y="6578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700" y="96519"/>
            <a:ext cx="2793530" cy="428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1829" y="760476"/>
            <a:ext cx="6068314" cy="543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71623" y="1500174"/>
            <a:ext cx="5429250" cy="73850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410"/>
              </a:spcBef>
            </a:pPr>
            <a:r>
              <a:rPr sz="2400" dirty="0">
                <a:solidFill>
                  <a:srgbClr val="FFFFFF"/>
                </a:solidFill>
              </a:rPr>
              <a:t>A </a:t>
            </a:r>
            <a:r>
              <a:rPr sz="2400" spc="-5" dirty="0">
                <a:solidFill>
                  <a:srgbClr val="FFFFFF"/>
                </a:solidFill>
              </a:rPr>
              <a:t>Model </a:t>
            </a:r>
            <a:r>
              <a:rPr sz="2400" dirty="0">
                <a:solidFill>
                  <a:srgbClr val="FFFFFF"/>
                </a:solidFill>
              </a:rPr>
              <a:t>of </a:t>
            </a:r>
            <a:r>
              <a:rPr sz="2400" spc="-5" dirty="0">
                <a:solidFill>
                  <a:srgbClr val="FFFFFF"/>
                </a:solidFill>
              </a:rPr>
              <a:t>Competitive</a:t>
            </a:r>
            <a:r>
              <a:rPr sz="2400" spc="-14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advantage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285724" y="2579433"/>
            <a:ext cx="2143125" cy="681990"/>
          </a:xfrm>
          <a:prstGeom prst="rect">
            <a:avLst/>
          </a:prstGeom>
          <a:solidFill>
            <a:srgbClr val="FFC000"/>
          </a:solidFill>
          <a:ln w="25400">
            <a:solidFill>
              <a:srgbClr val="385D89"/>
            </a:solidFill>
          </a:ln>
        </p:spPr>
        <p:txBody>
          <a:bodyPr vert="horz" wrap="square" lIns="0" tIns="198120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156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4287" y="3999598"/>
            <a:ext cx="2214880" cy="795655"/>
          </a:xfrm>
          <a:prstGeom prst="rect">
            <a:avLst/>
          </a:prstGeom>
          <a:solidFill>
            <a:srgbClr val="00AF50"/>
          </a:solidFill>
          <a:ln w="25400">
            <a:solidFill>
              <a:srgbClr val="385D89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3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Distinctive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Competencies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724" y="5533402"/>
            <a:ext cx="2143125" cy="681990"/>
          </a:xfrm>
          <a:prstGeom prst="rect">
            <a:avLst/>
          </a:prstGeom>
          <a:solidFill>
            <a:srgbClr val="FFC000"/>
          </a:solidFill>
          <a:ln w="25400">
            <a:solidFill>
              <a:srgbClr val="385D89"/>
            </a:solidFill>
          </a:ln>
        </p:spPr>
        <p:txBody>
          <a:bodyPr vert="horz" wrap="square" lIns="0" tIns="198755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56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Capabilities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0373" y="3601973"/>
            <a:ext cx="3286125" cy="1761489"/>
          </a:xfrm>
          <a:prstGeom prst="rect">
            <a:avLst/>
          </a:prstGeom>
          <a:solidFill>
            <a:srgbClr val="00AF50"/>
          </a:solidFill>
          <a:ln w="25400">
            <a:solidFill>
              <a:srgbClr val="385D8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imes New Roman"/>
              <a:cs typeface="Times New Roman"/>
            </a:endParaRPr>
          </a:p>
          <a:p>
            <a:pPr marL="697865" marR="68961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advantage  Or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Differentiation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advantage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86751" y="3999700"/>
            <a:ext cx="1143000" cy="1022985"/>
          </a:xfrm>
          <a:prstGeom prst="rect">
            <a:avLst/>
          </a:prstGeom>
          <a:solidFill>
            <a:srgbClr val="FF0000"/>
          </a:solidFill>
          <a:ln w="25400">
            <a:solidFill>
              <a:srgbClr val="385D89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Creation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0099" y="3374771"/>
            <a:ext cx="643255" cy="511809"/>
          </a:xfrm>
          <a:custGeom>
            <a:avLst/>
            <a:gdLst/>
            <a:ahLst/>
            <a:cxnLst/>
            <a:rect l="l" t="t" r="r" b="b"/>
            <a:pathLst>
              <a:path w="643255" h="511810">
                <a:moveTo>
                  <a:pt x="642899" y="255650"/>
                </a:moveTo>
                <a:lnTo>
                  <a:pt x="0" y="255650"/>
                </a:lnTo>
                <a:lnTo>
                  <a:pt x="321462" y="511301"/>
                </a:lnTo>
                <a:lnTo>
                  <a:pt x="642899" y="255650"/>
                </a:lnTo>
                <a:close/>
              </a:path>
              <a:path w="643255" h="511810">
                <a:moveTo>
                  <a:pt x="482244" y="0"/>
                </a:moveTo>
                <a:lnTo>
                  <a:pt x="160731" y="0"/>
                </a:lnTo>
                <a:lnTo>
                  <a:pt x="160731" y="255650"/>
                </a:lnTo>
                <a:lnTo>
                  <a:pt x="482244" y="255650"/>
                </a:lnTo>
                <a:lnTo>
                  <a:pt x="48224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0099" y="3374771"/>
            <a:ext cx="643255" cy="511809"/>
          </a:xfrm>
          <a:custGeom>
            <a:avLst/>
            <a:gdLst/>
            <a:ahLst/>
            <a:cxnLst/>
            <a:rect l="l" t="t" r="r" b="b"/>
            <a:pathLst>
              <a:path w="643255" h="511810">
                <a:moveTo>
                  <a:pt x="0" y="255650"/>
                </a:moveTo>
                <a:lnTo>
                  <a:pt x="160731" y="255650"/>
                </a:lnTo>
                <a:lnTo>
                  <a:pt x="160731" y="0"/>
                </a:lnTo>
                <a:lnTo>
                  <a:pt x="482244" y="0"/>
                </a:lnTo>
                <a:lnTo>
                  <a:pt x="482244" y="255650"/>
                </a:lnTo>
                <a:lnTo>
                  <a:pt x="642899" y="255650"/>
                </a:lnTo>
                <a:lnTo>
                  <a:pt x="321462" y="511301"/>
                </a:lnTo>
                <a:lnTo>
                  <a:pt x="0" y="2556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14625" y="4170045"/>
            <a:ext cx="714375" cy="681990"/>
          </a:xfrm>
          <a:custGeom>
            <a:avLst/>
            <a:gdLst/>
            <a:ahLst/>
            <a:cxnLst/>
            <a:rect l="l" t="t" r="r" b="b"/>
            <a:pathLst>
              <a:path w="714375" h="681989">
                <a:moveTo>
                  <a:pt x="373506" y="0"/>
                </a:moveTo>
                <a:lnTo>
                  <a:pt x="373506" y="170433"/>
                </a:lnTo>
                <a:lnTo>
                  <a:pt x="0" y="170433"/>
                </a:lnTo>
                <a:lnTo>
                  <a:pt x="0" y="511301"/>
                </a:lnTo>
                <a:lnTo>
                  <a:pt x="373506" y="511301"/>
                </a:lnTo>
                <a:lnTo>
                  <a:pt x="373506" y="681735"/>
                </a:lnTo>
                <a:lnTo>
                  <a:pt x="714375" y="340867"/>
                </a:lnTo>
                <a:lnTo>
                  <a:pt x="37350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4625" y="4170045"/>
            <a:ext cx="714375" cy="681990"/>
          </a:xfrm>
          <a:custGeom>
            <a:avLst/>
            <a:gdLst/>
            <a:ahLst/>
            <a:cxnLst/>
            <a:rect l="l" t="t" r="r" b="b"/>
            <a:pathLst>
              <a:path w="714375" h="681989">
                <a:moveTo>
                  <a:pt x="0" y="170433"/>
                </a:moveTo>
                <a:lnTo>
                  <a:pt x="373506" y="170433"/>
                </a:lnTo>
                <a:lnTo>
                  <a:pt x="373506" y="0"/>
                </a:lnTo>
                <a:lnTo>
                  <a:pt x="714375" y="340867"/>
                </a:lnTo>
                <a:lnTo>
                  <a:pt x="373506" y="681735"/>
                </a:lnTo>
                <a:lnTo>
                  <a:pt x="373506" y="511301"/>
                </a:lnTo>
                <a:lnTo>
                  <a:pt x="0" y="511301"/>
                </a:lnTo>
                <a:lnTo>
                  <a:pt x="0" y="17043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00875" y="4170045"/>
            <a:ext cx="714375" cy="681990"/>
          </a:xfrm>
          <a:custGeom>
            <a:avLst/>
            <a:gdLst/>
            <a:ahLst/>
            <a:cxnLst/>
            <a:rect l="l" t="t" r="r" b="b"/>
            <a:pathLst>
              <a:path w="714375" h="681989">
                <a:moveTo>
                  <a:pt x="373506" y="0"/>
                </a:moveTo>
                <a:lnTo>
                  <a:pt x="373506" y="170433"/>
                </a:lnTo>
                <a:lnTo>
                  <a:pt x="0" y="170433"/>
                </a:lnTo>
                <a:lnTo>
                  <a:pt x="0" y="511301"/>
                </a:lnTo>
                <a:lnTo>
                  <a:pt x="373506" y="511301"/>
                </a:lnTo>
                <a:lnTo>
                  <a:pt x="373506" y="681735"/>
                </a:lnTo>
                <a:lnTo>
                  <a:pt x="714375" y="340867"/>
                </a:lnTo>
                <a:lnTo>
                  <a:pt x="37350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00875" y="4170045"/>
            <a:ext cx="714375" cy="681990"/>
          </a:xfrm>
          <a:custGeom>
            <a:avLst/>
            <a:gdLst/>
            <a:ahLst/>
            <a:cxnLst/>
            <a:rect l="l" t="t" r="r" b="b"/>
            <a:pathLst>
              <a:path w="714375" h="681989">
                <a:moveTo>
                  <a:pt x="0" y="170433"/>
                </a:moveTo>
                <a:lnTo>
                  <a:pt x="373506" y="170433"/>
                </a:lnTo>
                <a:lnTo>
                  <a:pt x="373506" y="0"/>
                </a:lnTo>
                <a:lnTo>
                  <a:pt x="714375" y="340867"/>
                </a:lnTo>
                <a:lnTo>
                  <a:pt x="373506" y="681735"/>
                </a:lnTo>
                <a:lnTo>
                  <a:pt x="373506" y="511301"/>
                </a:lnTo>
                <a:lnTo>
                  <a:pt x="0" y="511301"/>
                </a:lnTo>
                <a:lnTo>
                  <a:pt x="0" y="17043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0099" y="4851780"/>
            <a:ext cx="643255" cy="511175"/>
          </a:xfrm>
          <a:custGeom>
            <a:avLst/>
            <a:gdLst/>
            <a:ahLst/>
            <a:cxnLst/>
            <a:rect l="l" t="t" r="r" b="b"/>
            <a:pathLst>
              <a:path w="643255" h="511175">
                <a:moveTo>
                  <a:pt x="482244" y="255524"/>
                </a:moveTo>
                <a:lnTo>
                  <a:pt x="160731" y="255524"/>
                </a:lnTo>
                <a:lnTo>
                  <a:pt x="160731" y="511175"/>
                </a:lnTo>
                <a:lnTo>
                  <a:pt x="482244" y="511175"/>
                </a:lnTo>
                <a:lnTo>
                  <a:pt x="482244" y="255524"/>
                </a:lnTo>
                <a:close/>
              </a:path>
              <a:path w="643255" h="511175">
                <a:moveTo>
                  <a:pt x="321462" y="0"/>
                </a:moveTo>
                <a:lnTo>
                  <a:pt x="0" y="255524"/>
                </a:lnTo>
                <a:lnTo>
                  <a:pt x="642899" y="255524"/>
                </a:lnTo>
                <a:lnTo>
                  <a:pt x="32146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0099" y="4851780"/>
            <a:ext cx="643255" cy="511175"/>
          </a:xfrm>
          <a:custGeom>
            <a:avLst/>
            <a:gdLst/>
            <a:ahLst/>
            <a:cxnLst/>
            <a:rect l="l" t="t" r="r" b="b"/>
            <a:pathLst>
              <a:path w="643255" h="511175">
                <a:moveTo>
                  <a:pt x="642899" y="255524"/>
                </a:moveTo>
                <a:lnTo>
                  <a:pt x="482244" y="255524"/>
                </a:lnTo>
                <a:lnTo>
                  <a:pt x="482244" y="511175"/>
                </a:lnTo>
                <a:lnTo>
                  <a:pt x="160731" y="511175"/>
                </a:lnTo>
                <a:lnTo>
                  <a:pt x="160731" y="255524"/>
                </a:lnTo>
                <a:lnTo>
                  <a:pt x="0" y="255524"/>
                </a:lnTo>
                <a:lnTo>
                  <a:pt x="321462" y="0"/>
                </a:lnTo>
                <a:lnTo>
                  <a:pt x="642899" y="255524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35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164" y="461899"/>
            <a:ext cx="49758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15" dirty="0">
                <a:solidFill>
                  <a:srgbClr val="00AFEF"/>
                </a:solidFill>
              </a:rPr>
              <a:t>Definition </a:t>
            </a:r>
            <a:r>
              <a:rPr sz="4400" spc="-200" dirty="0">
                <a:solidFill>
                  <a:srgbClr val="00AFEF"/>
                </a:solidFill>
              </a:rPr>
              <a:t>of</a:t>
            </a:r>
            <a:r>
              <a:rPr sz="4400" spc="-300" dirty="0">
                <a:solidFill>
                  <a:srgbClr val="00AFEF"/>
                </a:solidFill>
              </a:rPr>
              <a:t> </a:t>
            </a:r>
            <a:r>
              <a:rPr sz="4400" spc="-325" dirty="0">
                <a:solidFill>
                  <a:srgbClr val="00AFEF"/>
                </a:solidFill>
              </a:rPr>
              <a:t>Strategy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33118"/>
            <a:ext cx="7987665" cy="434594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u="heavy" spc="-3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 </a:t>
            </a:r>
            <a:r>
              <a:rPr sz="26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</a:t>
            </a:r>
            <a:r>
              <a:rPr sz="2600" b="1" u="heavy" spc="-2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Glueck,</a:t>
            </a:r>
            <a:endParaRPr sz="2600" dirty="0">
              <a:latin typeface="Arial"/>
              <a:cs typeface="Arial"/>
            </a:endParaRPr>
          </a:p>
          <a:p>
            <a:pPr marL="12700" marR="8890">
              <a:lnSpc>
                <a:spcPts val="2810"/>
              </a:lnSpc>
              <a:spcBef>
                <a:spcPts val="665"/>
              </a:spcBef>
            </a:pPr>
            <a:r>
              <a:rPr sz="2600" spc="-125" dirty="0">
                <a:latin typeface="Arial"/>
                <a:cs typeface="Arial"/>
              </a:rPr>
              <a:t>Strategy </a:t>
            </a:r>
            <a:r>
              <a:rPr sz="2600" spc="-135" dirty="0">
                <a:latin typeface="Arial"/>
                <a:cs typeface="Arial"/>
              </a:rPr>
              <a:t>is </a:t>
            </a:r>
            <a:r>
              <a:rPr sz="2600" spc="-50" dirty="0">
                <a:latin typeface="Arial"/>
                <a:cs typeface="Arial"/>
              </a:rPr>
              <a:t>unified, </a:t>
            </a:r>
            <a:r>
              <a:rPr sz="2600" spc="-120" dirty="0">
                <a:latin typeface="Arial"/>
                <a:cs typeface="Arial"/>
              </a:rPr>
              <a:t>comprehensive and </a:t>
            </a:r>
            <a:r>
              <a:rPr sz="2600" spc="-70" dirty="0">
                <a:latin typeface="Arial"/>
                <a:cs typeface="Arial"/>
              </a:rPr>
              <a:t>integrated </a:t>
            </a:r>
            <a:r>
              <a:rPr sz="2600" spc="-90" dirty="0">
                <a:latin typeface="Arial"/>
                <a:cs typeface="Arial"/>
              </a:rPr>
              <a:t>plan  </a:t>
            </a:r>
            <a:r>
              <a:rPr sz="2600" spc="-60" dirty="0">
                <a:latin typeface="Arial"/>
                <a:cs typeface="Arial"/>
              </a:rPr>
              <a:t>relating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90" dirty="0">
                <a:latin typeface="Arial"/>
                <a:cs typeface="Arial"/>
              </a:rPr>
              <a:t>strategic </a:t>
            </a:r>
            <a:r>
              <a:rPr sz="2600" spc="-155" dirty="0">
                <a:latin typeface="Arial"/>
                <a:cs typeface="Arial"/>
              </a:rPr>
              <a:t>advantages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5" dirty="0">
                <a:latin typeface="Arial"/>
                <a:cs typeface="Arial"/>
              </a:rPr>
              <a:t>firm </a:t>
            </a:r>
            <a:r>
              <a:rPr sz="2600" spc="25" dirty="0">
                <a:latin typeface="Arial"/>
                <a:cs typeface="Arial"/>
              </a:rPr>
              <a:t>to </a:t>
            </a:r>
            <a:r>
              <a:rPr sz="2600" spc="-30" dirty="0">
                <a:latin typeface="Arial"/>
                <a:cs typeface="Arial"/>
              </a:rPr>
              <a:t>the  </a:t>
            </a:r>
            <a:r>
              <a:rPr sz="2600" spc="-135" dirty="0">
                <a:latin typeface="Arial"/>
                <a:cs typeface="Arial"/>
              </a:rPr>
              <a:t>challenges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the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environment.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40" dirty="0">
                <a:latin typeface="Arial"/>
                <a:cs typeface="Arial"/>
              </a:rPr>
              <a:t>It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is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designed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25" dirty="0">
                <a:latin typeface="Arial"/>
                <a:cs typeface="Arial"/>
              </a:rPr>
              <a:t>to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ensure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  </a:t>
            </a:r>
            <a:r>
              <a:rPr sz="2600" spc="-30" dirty="0">
                <a:latin typeface="Arial"/>
                <a:cs typeface="Arial"/>
              </a:rPr>
              <a:t>the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55" dirty="0">
                <a:latin typeface="Arial"/>
                <a:cs typeface="Arial"/>
              </a:rPr>
              <a:t>basic </a:t>
            </a:r>
            <a:r>
              <a:rPr sz="2600" spc="-90" dirty="0">
                <a:latin typeface="Arial"/>
                <a:cs typeface="Arial"/>
              </a:rPr>
              <a:t>objectives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the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enterprise</a:t>
            </a:r>
            <a:r>
              <a:rPr sz="2600" spc="-185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are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achieved.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u="heavy" spc="-3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 </a:t>
            </a:r>
            <a:r>
              <a:rPr sz="26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 </a:t>
            </a:r>
            <a:r>
              <a:rPr sz="2600" b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Alfred </a:t>
            </a:r>
            <a:r>
              <a:rPr sz="2600" b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D.</a:t>
            </a:r>
            <a:r>
              <a:rPr sz="2600" b="1" u="heavy" spc="-2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spc="-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Chandler,</a:t>
            </a: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620"/>
              </a:spcBef>
            </a:pPr>
            <a:r>
              <a:rPr sz="2600" spc="-125" dirty="0">
                <a:latin typeface="Arial"/>
                <a:cs typeface="Arial"/>
              </a:rPr>
              <a:t>Strategy </a:t>
            </a:r>
            <a:r>
              <a:rPr sz="2600" spc="-135" dirty="0">
                <a:latin typeface="Arial"/>
                <a:cs typeface="Arial"/>
              </a:rPr>
              <a:t>is </a:t>
            </a:r>
            <a:r>
              <a:rPr sz="2600" spc="-55" dirty="0">
                <a:latin typeface="Arial"/>
                <a:cs typeface="Arial"/>
              </a:rPr>
              <a:t>“The </a:t>
            </a:r>
            <a:r>
              <a:rPr sz="2600" spc="-45" dirty="0">
                <a:latin typeface="Arial"/>
                <a:cs typeface="Arial"/>
              </a:rPr>
              <a:t>determination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500" dirty="0">
                <a:latin typeface="Arial"/>
                <a:cs typeface="Arial"/>
              </a:rPr>
              <a:t> </a:t>
            </a:r>
            <a:r>
              <a:rPr sz="2600" spc="-155" dirty="0">
                <a:latin typeface="Arial"/>
                <a:cs typeface="Arial"/>
              </a:rPr>
              <a:t>basic </a:t>
            </a:r>
            <a:r>
              <a:rPr sz="2600" spc="-55" dirty="0">
                <a:latin typeface="Arial"/>
                <a:cs typeface="Arial"/>
              </a:rPr>
              <a:t>long-term </a:t>
            </a:r>
            <a:r>
              <a:rPr sz="2600" spc="-160" dirty="0">
                <a:latin typeface="Arial"/>
                <a:cs typeface="Arial"/>
              </a:rPr>
              <a:t>goals </a:t>
            </a:r>
            <a:r>
              <a:rPr sz="2600" spc="-120" dirty="0">
                <a:latin typeface="Arial"/>
                <a:cs typeface="Arial"/>
              </a:rPr>
              <a:t>and  </a:t>
            </a:r>
            <a:r>
              <a:rPr sz="2600" spc="-90" dirty="0">
                <a:latin typeface="Arial"/>
                <a:cs typeface="Arial"/>
              </a:rPr>
              <a:t>objectives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140" dirty="0">
                <a:latin typeface="Arial"/>
                <a:cs typeface="Arial"/>
              </a:rPr>
              <a:t> an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enterprise</a:t>
            </a:r>
            <a:r>
              <a:rPr sz="2600" spc="-18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and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the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adoption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the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65" dirty="0">
                <a:latin typeface="Arial"/>
                <a:cs typeface="Arial"/>
              </a:rPr>
              <a:t>courses 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65" dirty="0">
                <a:latin typeface="Arial"/>
                <a:cs typeface="Arial"/>
              </a:rPr>
              <a:t>action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70" dirty="0">
                <a:latin typeface="Arial"/>
                <a:cs typeface="Arial"/>
              </a:rPr>
              <a:t>allocation </a:t>
            </a:r>
            <a:r>
              <a:rPr sz="2600" spc="-5" dirty="0">
                <a:latin typeface="Arial"/>
                <a:cs typeface="Arial"/>
              </a:rPr>
              <a:t>of </a:t>
            </a:r>
            <a:r>
              <a:rPr sz="2600" spc="-135" dirty="0">
                <a:latin typeface="Arial"/>
                <a:cs typeface="Arial"/>
              </a:rPr>
              <a:t>resources </a:t>
            </a:r>
            <a:r>
              <a:rPr sz="2600" spc="-160" dirty="0">
                <a:latin typeface="Arial"/>
                <a:cs typeface="Arial"/>
              </a:rPr>
              <a:t>necessary </a:t>
            </a:r>
            <a:r>
              <a:rPr sz="2600" spc="-15" dirty="0">
                <a:latin typeface="Arial"/>
                <a:cs typeface="Arial"/>
              </a:rPr>
              <a:t>for  </a:t>
            </a:r>
            <a:r>
              <a:rPr sz="2600" spc="-95" dirty="0">
                <a:latin typeface="Arial"/>
                <a:cs typeface="Arial"/>
              </a:rPr>
              <a:t>carrying </a:t>
            </a:r>
            <a:r>
              <a:rPr sz="2600" spc="-10" dirty="0">
                <a:latin typeface="Arial"/>
                <a:cs typeface="Arial"/>
              </a:rPr>
              <a:t>out </a:t>
            </a:r>
            <a:r>
              <a:rPr sz="2600" spc="-105" dirty="0">
                <a:latin typeface="Arial"/>
                <a:cs typeface="Arial"/>
              </a:rPr>
              <a:t>these</a:t>
            </a:r>
            <a:r>
              <a:rPr sz="2600" spc="-34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goals.”</a:t>
            </a:r>
            <a:endParaRPr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443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4819" y="0"/>
            <a:ext cx="3701796" cy="68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2827" y="437387"/>
            <a:ext cx="6848856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065" y="443356"/>
            <a:ext cx="66675" cy="66040"/>
          </a:xfrm>
          <a:custGeom>
            <a:avLst/>
            <a:gdLst/>
            <a:ahLst/>
            <a:cxnLst/>
            <a:rect l="l" t="t" r="r" b="b"/>
            <a:pathLst>
              <a:path w="66675" h="66040">
                <a:moveTo>
                  <a:pt x="0" y="0"/>
                </a:moveTo>
                <a:lnTo>
                  <a:pt x="66090" y="0"/>
                </a:lnTo>
                <a:lnTo>
                  <a:pt x="66090" y="65785"/>
                </a:lnTo>
                <a:lnTo>
                  <a:pt x="0" y="6578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700" y="96519"/>
            <a:ext cx="2793530" cy="428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1829" y="760476"/>
            <a:ext cx="6068314" cy="543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5724" y="1643062"/>
            <a:ext cx="5429250" cy="786130"/>
          </a:xfrm>
          <a:prstGeom prst="rect">
            <a:avLst/>
          </a:prstGeom>
          <a:solidFill>
            <a:srgbClr val="7E7E7E"/>
          </a:solidFill>
          <a:ln w="25400">
            <a:solidFill>
              <a:srgbClr val="FFFFFF"/>
            </a:solidFill>
          </a:ln>
        </p:spPr>
        <p:txBody>
          <a:bodyPr vert="horz" wrap="square" lIns="0" tIns="202565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1595"/>
              </a:spcBef>
            </a:pPr>
            <a:r>
              <a:rPr sz="2400" spc="-5" dirty="0">
                <a:solidFill>
                  <a:srgbClr val="FFFFFF"/>
                </a:solidFill>
              </a:rPr>
              <a:t>Main aspects </a:t>
            </a:r>
            <a:r>
              <a:rPr sz="2400" dirty="0">
                <a:solidFill>
                  <a:srgbClr val="FFFFFF"/>
                </a:solidFill>
              </a:rPr>
              <a:t>of </a:t>
            </a:r>
            <a:r>
              <a:rPr sz="2400" spc="-5" dirty="0">
                <a:solidFill>
                  <a:srgbClr val="FFFFFF"/>
                </a:solidFill>
              </a:rPr>
              <a:t>five forces</a:t>
            </a:r>
            <a:r>
              <a:rPr sz="2400" spc="-2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analysis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142974" y="2643212"/>
            <a:ext cx="6644005" cy="3571875"/>
          </a:xfrm>
          <a:prstGeom prst="rect">
            <a:avLst/>
          </a:prstGeom>
          <a:solidFill>
            <a:srgbClr val="A6A6A6"/>
          </a:solidFill>
          <a:ln w="25400">
            <a:solidFill>
              <a:srgbClr val="FFFFF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Times New Roman"/>
              <a:cs typeface="Times New Roman"/>
            </a:endParaRPr>
          </a:p>
          <a:p>
            <a:pPr marL="370205" indent="-279400">
              <a:lnSpc>
                <a:spcPct val="100000"/>
              </a:lnSpc>
              <a:buAutoNum type="arabicPeriod"/>
              <a:tabLst>
                <a:tab pos="370840" algn="l"/>
              </a:tabLst>
            </a:pPr>
            <a:r>
              <a:rPr sz="2000" dirty="0">
                <a:latin typeface="Arial"/>
                <a:cs typeface="Arial"/>
              </a:rPr>
              <a:t>the rivalry between existing sellers in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market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70205" indent="-279400">
              <a:lnSpc>
                <a:spcPct val="100000"/>
              </a:lnSpc>
              <a:buAutoNum type="arabicPeriod"/>
              <a:tabLst>
                <a:tab pos="370840" algn="l"/>
              </a:tabLst>
            </a:pPr>
            <a:r>
              <a:rPr sz="2000" dirty="0">
                <a:latin typeface="Arial"/>
                <a:cs typeface="Arial"/>
              </a:rPr>
              <a:t>the potential threat of the entry of new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competitors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68935" marR="470534" indent="-277495">
              <a:lnSpc>
                <a:spcPct val="100000"/>
              </a:lnSpc>
              <a:buAutoNum type="arabicPeriod"/>
              <a:tabLst>
                <a:tab pos="370840" algn="l"/>
              </a:tabLst>
            </a:pPr>
            <a:r>
              <a:rPr sz="2000" dirty="0">
                <a:latin typeface="Arial"/>
                <a:cs typeface="Arial"/>
              </a:rPr>
              <a:t>the threat of substitute products becoming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available  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market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70205" indent="-279400">
              <a:lnSpc>
                <a:spcPct val="100000"/>
              </a:lnSpc>
              <a:buAutoNum type="arabicPeriod"/>
              <a:tabLst>
                <a:tab pos="370840" algn="l"/>
              </a:tabLst>
            </a:pPr>
            <a:r>
              <a:rPr sz="2000" dirty="0">
                <a:latin typeface="Arial"/>
                <a:cs typeface="Arial"/>
              </a:rPr>
              <a:t>the bargaining power of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consumer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70205" indent="-279400">
              <a:lnSpc>
                <a:spcPct val="100000"/>
              </a:lnSpc>
              <a:buAutoNum type="arabicPeriod"/>
              <a:tabLst>
                <a:tab pos="370840" algn="l"/>
              </a:tabLst>
            </a:pPr>
            <a:r>
              <a:rPr sz="2000" dirty="0">
                <a:latin typeface="Arial"/>
                <a:cs typeface="Arial"/>
              </a:rPr>
              <a:t>the bargaining power of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suppliers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985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4819" y="0"/>
            <a:ext cx="3701796" cy="68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2827" y="437387"/>
            <a:ext cx="6848856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065" y="443356"/>
            <a:ext cx="66675" cy="66040"/>
          </a:xfrm>
          <a:custGeom>
            <a:avLst/>
            <a:gdLst/>
            <a:ahLst/>
            <a:cxnLst/>
            <a:rect l="l" t="t" r="r" b="b"/>
            <a:pathLst>
              <a:path w="66675" h="66040">
                <a:moveTo>
                  <a:pt x="0" y="0"/>
                </a:moveTo>
                <a:lnTo>
                  <a:pt x="66090" y="0"/>
                </a:lnTo>
                <a:lnTo>
                  <a:pt x="66090" y="65785"/>
                </a:lnTo>
                <a:lnTo>
                  <a:pt x="0" y="6578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700" y="96519"/>
            <a:ext cx="2793530" cy="428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1829" y="760476"/>
            <a:ext cx="6068314" cy="543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00375" y="1643049"/>
            <a:ext cx="5715000" cy="4635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4025" y="1636699"/>
            <a:ext cx="5727700" cy="4648200"/>
          </a:xfrm>
          <a:custGeom>
            <a:avLst/>
            <a:gdLst/>
            <a:ahLst/>
            <a:cxnLst/>
            <a:rect l="l" t="t" r="r" b="b"/>
            <a:pathLst>
              <a:path w="5727700" h="4648200">
                <a:moveTo>
                  <a:pt x="0" y="4648200"/>
                </a:moveTo>
                <a:lnTo>
                  <a:pt x="5727700" y="4648200"/>
                </a:lnTo>
                <a:lnTo>
                  <a:pt x="5727700" y="0"/>
                </a:lnTo>
                <a:lnTo>
                  <a:pt x="0" y="0"/>
                </a:lnTo>
                <a:lnTo>
                  <a:pt x="0" y="4648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5455716"/>
            <a:ext cx="28327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Main aspects </a:t>
            </a:r>
            <a:r>
              <a:rPr sz="2400" b="1" dirty="0">
                <a:latin typeface="Arial"/>
                <a:cs typeface="Arial"/>
              </a:rPr>
              <a:t>of  five forces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833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4819" y="0"/>
            <a:ext cx="3701796" cy="68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2827" y="437387"/>
            <a:ext cx="6848856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065" y="443356"/>
            <a:ext cx="66675" cy="66040"/>
          </a:xfrm>
          <a:custGeom>
            <a:avLst/>
            <a:gdLst/>
            <a:ahLst/>
            <a:cxnLst/>
            <a:rect l="l" t="t" r="r" b="b"/>
            <a:pathLst>
              <a:path w="66675" h="66040">
                <a:moveTo>
                  <a:pt x="0" y="0"/>
                </a:moveTo>
                <a:lnTo>
                  <a:pt x="66090" y="0"/>
                </a:lnTo>
                <a:lnTo>
                  <a:pt x="66090" y="65785"/>
                </a:lnTo>
                <a:lnTo>
                  <a:pt x="0" y="6578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700" y="96519"/>
            <a:ext cx="2793530" cy="428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1829" y="760476"/>
            <a:ext cx="6068314" cy="543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849" y="1571561"/>
            <a:ext cx="3786504" cy="786130"/>
          </a:xfrm>
          <a:prstGeom prst="rect">
            <a:avLst/>
          </a:prstGeom>
          <a:solidFill>
            <a:srgbClr val="7E7E7E"/>
          </a:solidFill>
          <a:ln w="25400">
            <a:solidFill>
              <a:srgbClr val="FFFFFF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Competitive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advantage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strategies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71625" y="2428875"/>
            <a:ext cx="5857875" cy="38641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9253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4819" y="0"/>
            <a:ext cx="3701796" cy="68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2827" y="437387"/>
            <a:ext cx="6848856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065" y="443356"/>
            <a:ext cx="66675" cy="66040"/>
          </a:xfrm>
          <a:custGeom>
            <a:avLst/>
            <a:gdLst/>
            <a:ahLst/>
            <a:cxnLst/>
            <a:rect l="l" t="t" r="r" b="b"/>
            <a:pathLst>
              <a:path w="66675" h="66040">
                <a:moveTo>
                  <a:pt x="0" y="0"/>
                </a:moveTo>
                <a:lnTo>
                  <a:pt x="66090" y="0"/>
                </a:lnTo>
                <a:lnTo>
                  <a:pt x="66090" y="65785"/>
                </a:lnTo>
                <a:lnTo>
                  <a:pt x="0" y="6578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700" y="96519"/>
            <a:ext cx="2793530" cy="428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1829" y="760476"/>
            <a:ext cx="6068314" cy="543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724" y="1643087"/>
            <a:ext cx="8358505" cy="4572000"/>
          </a:xfrm>
          <a:custGeom>
            <a:avLst/>
            <a:gdLst/>
            <a:ahLst/>
            <a:cxnLst/>
            <a:rect l="l" t="t" r="r" b="b"/>
            <a:pathLst>
              <a:path w="8358505" h="4572000">
                <a:moveTo>
                  <a:pt x="0" y="4572000"/>
                </a:moveTo>
                <a:lnTo>
                  <a:pt x="8358251" y="4572000"/>
                </a:lnTo>
                <a:lnTo>
                  <a:pt x="8358251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724" y="1643087"/>
            <a:ext cx="8358505" cy="4572000"/>
          </a:xfrm>
          <a:custGeom>
            <a:avLst/>
            <a:gdLst/>
            <a:ahLst/>
            <a:cxnLst/>
            <a:rect l="l" t="t" r="r" b="b"/>
            <a:pathLst>
              <a:path w="8358505" h="4572000">
                <a:moveTo>
                  <a:pt x="0" y="4572000"/>
                </a:moveTo>
                <a:lnTo>
                  <a:pt x="8358251" y="4572000"/>
                </a:lnTo>
                <a:lnTo>
                  <a:pt x="8358251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4642" y="1653666"/>
            <a:ext cx="808863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1. Cost Leadership </a:t>
            </a:r>
            <a:r>
              <a:rPr sz="2400" dirty="0">
                <a:solidFill>
                  <a:srgbClr val="FFFFFF"/>
                </a:solidFill>
              </a:rPr>
              <a:t>(Low </a:t>
            </a:r>
            <a:r>
              <a:rPr sz="2400" spc="-5" dirty="0">
                <a:solidFill>
                  <a:srgbClr val="FFFFFF"/>
                </a:solidFill>
              </a:rPr>
              <a:t>Cost</a:t>
            </a:r>
            <a:r>
              <a:rPr sz="2400" spc="2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Strategy)</a:t>
            </a:r>
            <a:endParaRPr sz="2400"/>
          </a:p>
          <a:p>
            <a:pPr marL="355600" marR="5080" indent="-6604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</a:rPr>
              <a:t>cost Leadership mean that produce goods </a:t>
            </a:r>
            <a:r>
              <a:rPr sz="2000" spc="-5" dirty="0">
                <a:solidFill>
                  <a:srgbClr val="FFFFFF"/>
                </a:solidFill>
              </a:rPr>
              <a:t>level </a:t>
            </a:r>
            <a:r>
              <a:rPr sz="2000" dirty="0">
                <a:solidFill>
                  <a:srgbClr val="FFFFFF"/>
                </a:solidFill>
              </a:rPr>
              <a:t>of equal more</a:t>
            </a:r>
            <a:r>
              <a:rPr sz="2000" spc="-15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in  </a:t>
            </a:r>
            <a:r>
              <a:rPr sz="2000" spc="-5" dirty="0">
                <a:solidFill>
                  <a:srgbClr val="FFFFFF"/>
                </a:solidFill>
              </a:rPr>
              <a:t>expensive</a:t>
            </a:r>
            <a:endParaRPr sz="2000"/>
          </a:p>
        </p:txBody>
      </p:sp>
      <p:sp>
        <p:nvSpPr>
          <p:cNvPr id="13" name="object 13"/>
          <p:cNvSpPr txBox="1"/>
          <p:nvPr/>
        </p:nvSpPr>
        <p:spPr>
          <a:xfrm>
            <a:off x="364642" y="2995040"/>
            <a:ext cx="8108315" cy="289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indent="-33718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4988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differentiation (Differentiation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Strategy)</a:t>
            </a:r>
            <a:endParaRPr sz="2400">
              <a:latin typeface="Arial"/>
              <a:cs typeface="Arial"/>
            </a:endParaRPr>
          </a:p>
          <a:p>
            <a:pPr marL="355600" marR="76200" indent="-6604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Differentiation is that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provide inventive value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improve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perceive valued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 consumers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toward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product(or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service)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  market.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49250" indent="-337185">
              <a:lnSpc>
                <a:spcPct val="100000"/>
              </a:lnSpc>
              <a:buAutoNum type="arabicPeriod" startAt="3"/>
              <a:tabLst>
                <a:tab pos="34988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Focus Cost Leadership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/ Differentiation:</a:t>
            </a:r>
            <a:endParaRPr sz="2400">
              <a:latin typeface="Arial"/>
              <a:cs typeface="Arial"/>
            </a:endParaRPr>
          </a:p>
          <a:p>
            <a:pPr marL="355600" marR="5080" indent="444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When competition's range is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narrow,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 other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words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00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target  on specific customer segment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be focused cheap price and  differentiation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strategy.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075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88008" y="437387"/>
            <a:ext cx="6536435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7008" y="760476"/>
            <a:ext cx="5760974" cy="543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16825" y="1779523"/>
          <a:ext cx="7045323" cy="4064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9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9174">
                <a:tc gridSpan="5">
                  <a:txBody>
                    <a:bodyPr/>
                    <a:lstStyle/>
                    <a:p>
                      <a:pPr marL="2424430" marR="440055" indent="-1975485">
                        <a:lnSpc>
                          <a:spcPts val="3620"/>
                        </a:lnSpc>
                        <a:spcBef>
                          <a:spcPts val="1165"/>
                        </a:spcBef>
                      </a:pPr>
                      <a:r>
                        <a:rPr sz="3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 of </a:t>
                      </a:r>
                      <a:r>
                        <a:rPr sz="3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Global</a:t>
                      </a:r>
                      <a:r>
                        <a:rPr sz="35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competitive  </a:t>
                      </a:r>
                      <a:r>
                        <a:rPr sz="3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advantage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63500" algn="ctr">
                        <a:lnSpc>
                          <a:spcPct val="86300"/>
                        </a:lnSpc>
                        <a:spcBef>
                          <a:spcPts val="173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Adapting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local  market  differences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7950" marR="99060" indent="-2540" algn="ctr">
                        <a:lnSpc>
                          <a:spcPct val="86300"/>
                        </a:lnSpc>
                        <a:spcBef>
                          <a:spcPts val="173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Exploiting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onomi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  of global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8585" marR="99695" indent="-2540" algn="ctr">
                        <a:lnSpc>
                          <a:spcPct val="86300"/>
                        </a:lnSpc>
                        <a:spcBef>
                          <a:spcPts val="173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Exploiting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onomi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  of global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scope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4615" marR="87630" indent="-1270" algn="ctr">
                        <a:lnSpc>
                          <a:spcPct val="86300"/>
                        </a:lnSpc>
                        <a:spcBef>
                          <a:spcPts val="123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Tapping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optimal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locations  for    activities  and  resources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88900" marR="80645" algn="ctr">
                        <a:lnSpc>
                          <a:spcPct val="863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imiz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ng  knowledge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transfer  across  location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53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517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588008" y="437387"/>
            <a:ext cx="6536435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7008" y="760476"/>
            <a:ext cx="5760974" cy="543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2849" y="1571625"/>
            <a:ext cx="6786880" cy="571500"/>
          </a:xfrm>
          <a:prstGeom prst="rect">
            <a:avLst/>
          </a:prstGeom>
          <a:solidFill>
            <a:srgbClr val="7E7E7E"/>
          </a:solidFill>
          <a:ln w="25400">
            <a:solidFill>
              <a:srgbClr val="FFFFFF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702945">
              <a:lnSpc>
                <a:spcPct val="100000"/>
              </a:lnSpc>
              <a:spcBef>
                <a:spcPts val="750"/>
              </a:spcBef>
            </a:pPr>
            <a:r>
              <a:rPr sz="2400" spc="-5" dirty="0">
                <a:solidFill>
                  <a:srgbClr val="FFFFFF"/>
                </a:solidFill>
              </a:rPr>
              <a:t>Adapting </a:t>
            </a:r>
            <a:r>
              <a:rPr sz="2400" dirty="0">
                <a:solidFill>
                  <a:srgbClr val="FFFFFF"/>
                </a:solidFill>
              </a:rPr>
              <a:t>to </a:t>
            </a:r>
            <a:r>
              <a:rPr sz="2400" spc="-5" dirty="0">
                <a:solidFill>
                  <a:srgbClr val="FFFFFF"/>
                </a:solidFill>
              </a:rPr>
              <a:t>Local Market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Differences</a:t>
            </a:r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928662" y="2214498"/>
            <a:ext cx="7858125" cy="1939289"/>
          </a:xfrm>
          <a:prstGeom prst="rect">
            <a:avLst/>
          </a:prstGeom>
          <a:solidFill>
            <a:srgbClr val="A6A6A6"/>
          </a:solidFill>
          <a:ln w="12700">
            <a:solidFill>
              <a:srgbClr val="FFFFF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 marR="348615">
              <a:lnSpc>
                <a:spcPct val="100000"/>
              </a:lnSpc>
              <a:spcBef>
                <a:spcPts val="305"/>
              </a:spcBef>
            </a:pPr>
            <a:r>
              <a:rPr sz="2400" b="1" spc="-5" dirty="0">
                <a:latin typeface="Arial"/>
                <a:cs typeface="Arial"/>
              </a:rPr>
              <a:t>Companies must respond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inevitable  </a:t>
            </a:r>
            <a:r>
              <a:rPr sz="2400" b="1" spc="-5" dirty="0">
                <a:latin typeface="Arial"/>
                <a:cs typeface="Arial"/>
              </a:rPr>
              <a:t>heterogeneity </a:t>
            </a:r>
            <a:r>
              <a:rPr sz="2400" b="1" dirty="0">
                <a:latin typeface="Arial"/>
                <a:cs typeface="Arial"/>
              </a:rPr>
              <a:t>they </a:t>
            </a:r>
            <a:r>
              <a:rPr sz="2400" b="1" spc="5" dirty="0">
                <a:latin typeface="Arial"/>
                <a:cs typeface="Arial"/>
              </a:rPr>
              <a:t>will </a:t>
            </a:r>
            <a:r>
              <a:rPr sz="2400" b="1" spc="-5" dirty="0">
                <a:latin typeface="Arial"/>
                <a:cs typeface="Arial"/>
              </a:rPr>
              <a:t>encounter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these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markets.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91440" marR="72136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Differences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language, culture, income levels,  customer preferences, </a:t>
            </a:r>
            <a:r>
              <a:rPr sz="2400" b="1" dirty="0">
                <a:latin typeface="Arial"/>
                <a:cs typeface="Arial"/>
              </a:rPr>
              <a:t>and distribution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systems.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79" y="4445889"/>
            <a:ext cx="1466850" cy="1466850"/>
          </a:xfrm>
          <a:custGeom>
            <a:avLst/>
            <a:gdLst/>
            <a:ahLst/>
            <a:cxnLst/>
            <a:rect l="l" t="t" r="r" b="b"/>
            <a:pathLst>
              <a:path w="1466850" h="1466850">
                <a:moveTo>
                  <a:pt x="733352" y="0"/>
                </a:moveTo>
                <a:lnTo>
                  <a:pt x="685135" y="1559"/>
                </a:lnTo>
                <a:lnTo>
                  <a:pt x="637750" y="6174"/>
                </a:lnTo>
                <a:lnTo>
                  <a:pt x="591294" y="13747"/>
                </a:lnTo>
                <a:lnTo>
                  <a:pt x="545865" y="24182"/>
                </a:lnTo>
                <a:lnTo>
                  <a:pt x="501558" y="37382"/>
                </a:lnTo>
                <a:lnTo>
                  <a:pt x="458470" y="53251"/>
                </a:lnTo>
                <a:lnTo>
                  <a:pt x="416699" y="71692"/>
                </a:lnTo>
                <a:lnTo>
                  <a:pt x="376339" y="92608"/>
                </a:lnTo>
                <a:lnTo>
                  <a:pt x="337490" y="115903"/>
                </a:lnTo>
                <a:lnTo>
                  <a:pt x="300245" y="141480"/>
                </a:lnTo>
                <a:lnTo>
                  <a:pt x="264704" y="169242"/>
                </a:lnTo>
                <a:lnTo>
                  <a:pt x="230962" y="199093"/>
                </a:lnTo>
                <a:lnTo>
                  <a:pt x="199115" y="230937"/>
                </a:lnTo>
                <a:lnTo>
                  <a:pt x="169261" y="264677"/>
                </a:lnTo>
                <a:lnTo>
                  <a:pt x="141495" y="300215"/>
                </a:lnTo>
                <a:lnTo>
                  <a:pt x="115916" y="337456"/>
                </a:lnTo>
                <a:lnTo>
                  <a:pt x="92618" y="376303"/>
                </a:lnTo>
                <a:lnTo>
                  <a:pt x="71700" y="416660"/>
                </a:lnTo>
                <a:lnTo>
                  <a:pt x="53257" y="458428"/>
                </a:lnTo>
                <a:lnTo>
                  <a:pt x="37387" y="501513"/>
                </a:lnTo>
                <a:lnTo>
                  <a:pt x="24185" y="545818"/>
                </a:lnTo>
                <a:lnTo>
                  <a:pt x="13749" y="591245"/>
                </a:lnTo>
                <a:lnTo>
                  <a:pt x="6175" y="637698"/>
                </a:lnTo>
                <a:lnTo>
                  <a:pt x="1559" y="685081"/>
                </a:lnTo>
                <a:lnTo>
                  <a:pt x="0" y="733298"/>
                </a:lnTo>
                <a:lnTo>
                  <a:pt x="1560" y="781514"/>
                </a:lnTo>
                <a:lnTo>
                  <a:pt x="6175" y="828898"/>
                </a:lnTo>
                <a:lnTo>
                  <a:pt x="13749" y="875354"/>
                </a:lnTo>
                <a:lnTo>
                  <a:pt x="24185" y="920784"/>
                </a:lnTo>
                <a:lnTo>
                  <a:pt x="37387" y="965092"/>
                </a:lnTo>
                <a:lnTo>
                  <a:pt x="53257" y="1008181"/>
                </a:lnTo>
                <a:lnTo>
                  <a:pt x="71700" y="1049955"/>
                </a:lnTo>
                <a:lnTo>
                  <a:pt x="92619" y="1090316"/>
                </a:lnTo>
                <a:lnTo>
                  <a:pt x="115916" y="1129169"/>
                </a:lnTo>
                <a:lnTo>
                  <a:pt x="141495" y="1166415"/>
                </a:lnTo>
                <a:lnTo>
                  <a:pt x="169261" y="1201960"/>
                </a:lnTo>
                <a:lnTo>
                  <a:pt x="199115" y="1235705"/>
                </a:lnTo>
                <a:lnTo>
                  <a:pt x="230962" y="1267555"/>
                </a:lnTo>
                <a:lnTo>
                  <a:pt x="264704" y="1297413"/>
                </a:lnTo>
                <a:lnTo>
                  <a:pt x="300246" y="1325181"/>
                </a:lnTo>
                <a:lnTo>
                  <a:pt x="337490" y="1350764"/>
                </a:lnTo>
                <a:lnTo>
                  <a:pt x="376339" y="1374064"/>
                </a:lnTo>
                <a:lnTo>
                  <a:pt x="416699" y="1394986"/>
                </a:lnTo>
                <a:lnTo>
                  <a:pt x="458470" y="1413431"/>
                </a:lnTo>
                <a:lnTo>
                  <a:pt x="501558" y="1429304"/>
                </a:lnTo>
                <a:lnTo>
                  <a:pt x="545865" y="1442508"/>
                </a:lnTo>
                <a:lnTo>
                  <a:pt x="591294" y="1452945"/>
                </a:lnTo>
                <a:lnTo>
                  <a:pt x="637750" y="1460521"/>
                </a:lnTo>
                <a:lnTo>
                  <a:pt x="685135" y="1465137"/>
                </a:lnTo>
                <a:lnTo>
                  <a:pt x="733352" y="1466697"/>
                </a:lnTo>
                <a:lnTo>
                  <a:pt x="781570" y="1465137"/>
                </a:lnTo>
                <a:lnTo>
                  <a:pt x="828954" y="1460521"/>
                </a:lnTo>
                <a:lnTo>
                  <a:pt x="875409" y="1452945"/>
                </a:lnTo>
                <a:lnTo>
                  <a:pt x="920837" y="1442508"/>
                </a:lnTo>
                <a:lnTo>
                  <a:pt x="965142" y="1429304"/>
                </a:lnTo>
                <a:lnTo>
                  <a:pt x="1008227" y="1413431"/>
                </a:lnTo>
                <a:lnTo>
                  <a:pt x="1049996" y="1394986"/>
                </a:lnTo>
                <a:lnTo>
                  <a:pt x="1090352" y="1374064"/>
                </a:lnTo>
                <a:lnTo>
                  <a:pt x="1129199" y="1350764"/>
                </a:lnTo>
                <a:lnTo>
                  <a:pt x="1166440" y="1325181"/>
                </a:lnTo>
                <a:lnTo>
                  <a:pt x="1201979" y="1297413"/>
                </a:lnTo>
                <a:lnTo>
                  <a:pt x="1235718" y="1267555"/>
                </a:lnTo>
                <a:lnTo>
                  <a:pt x="1267561" y="1235705"/>
                </a:lnTo>
                <a:lnTo>
                  <a:pt x="1297412" y="1201960"/>
                </a:lnTo>
                <a:lnTo>
                  <a:pt x="1325174" y="1166415"/>
                </a:lnTo>
                <a:lnTo>
                  <a:pt x="1350751" y="1129169"/>
                </a:lnTo>
                <a:lnTo>
                  <a:pt x="1374045" y="1090316"/>
                </a:lnTo>
                <a:lnTo>
                  <a:pt x="1394960" y="1049955"/>
                </a:lnTo>
                <a:lnTo>
                  <a:pt x="1413401" y="1008181"/>
                </a:lnTo>
                <a:lnTo>
                  <a:pt x="1429269" y="965092"/>
                </a:lnTo>
                <a:lnTo>
                  <a:pt x="1442469" y="920784"/>
                </a:lnTo>
                <a:lnTo>
                  <a:pt x="1452903" y="875354"/>
                </a:lnTo>
                <a:lnTo>
                  <a:pt x="1460476" y="828898"/>
                </a:lnTo>
                <a:lnTo>
                  <a:pt x="1465091" y="781514"/>
                </a:lnTo>
                <a:lnTo>
                  <a:pt x="1466650" y="733298"/>
                </a:lnTo>
                <a:lnTo>
                  <a:pt x="1465091" y="685081"/>
                </a:lnTo>
                <a:lnTo>
                  <a:pt x="1460476" y="637698"/>
                </a:lnTo>
                <a:lnTo>
                  <a:pt x="1452903" y="591245"/>
                </a:lnTo>
                <a:lnTo>
                  <a:pt x="1442469" y="545818"/>
                </a:lnTo>
                <a:lnTo>
                  <a:pt x="1429269" y="501513"/>
                </a:lnTo>
                <a:lnTo>
                  <a:pt x="1413401" y="458428"/>
                </a:lnTo>
                <a:lnTo>
                  <a:pt x="1394960" y="416660"/>
                </a:lnTo>
                <a:lnTo>
                  <a:pt x="1374045" y="376303"/>
                </a:lnTo>
                <a:lnTo>
                  <a:pt x="1350751" y="337456"/>
                </a:lnTo>
                <a:lnTo>
                  <a:pt x="1325174" y="300215"/>
                </a:lnTo>
                <a:lnTo>
                  <a:pt x="1297412" y="264677"/>
                </a:lnTo>
                <a:lnTo>
                  <a:pt x="1267561" y="230937"/>
                </a:lnTo>
                <a:lnTo>
                  <a:pt x="1235718" y="199093"/>
                </a:lnTo>
                <a:lnTo>
                  <a:pt x="1201979" y="169242"/>
                </a:lnTo>
                <a:lnTo>
                  <a:pt x="1166440" y="141480"/>
                </a:lnTo>
                <a:lnTo>
                  <a:pt x="1129199" y="115903"/>
                </a:lnTo>
                <a:lnTo>
                  <a:pt x="1090352" y="92608"/>
                </a:lnTo>
                <a:lnTo>
                  <a:pt x="1049996" y="71692"/>
                </a:lnTo>
                <a:lnTo>
                  <a:pt x="1008227" y="53251"/>
                </a:lnTo>
                <a:lnTo>
                  <a:pt x="965142" y="37382"/>
                </a:lnTo>
                <a:lnTo>
                  <a:pt x="920837" y="24182"/>
                </a:lnTo>
                <a:lnTo>
                  <a:pt x="875409" y="13747"/>
                </a:lnTo>
                <a:lnTo>
                  <a:pt x="828954" y="6174"/>
                </a:lnTo>
                <a:lnTo>
                  <a:pt x="781570" y="1559"/>
                </a:lnTo>
                <a:lnTo>
                  <a:pt x="73335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79" y="4445889"/>
            <a:ext cx="1466850" cy="1466850"/>
          </a:xfrm>
          <a:custGeom>
            <a:avLst/>
            <a:gdLst/>
            <a:ahLst/>
            <a:cxnLst/>
            <a:rect l="l" t="t" r="r" b="b"/>
            <a:pathLst>
              <a:path w="1466850" h="1466850">
                <a:moveTo>
                  <a:pt x="0" y="733298"/>
                </a:moveTo>
                <a:lnTo>
                  <a:pt x="1559" y="685081"/>
                </a:lnTo>
                <a:lnTo>
                  <a:pt x="6175" y="637698"/>
                </a:lnTo>
                <a:lnTo>
                  <a:pt x="13749" y="591245"/>
                </a:lnTo>
                <a:lnTo>
                  <a:pt x="24185" y="545818"/>
                </a:lnTo>
                <a:lnTo>
                  <a:pt x="37387" y="501513"/>
                </a:lnTo>
                <a:lnTo>
                  <a:pt x="53257" y="458428"/>
                </a:lnTo>
                <a:lnTo>
                  <a:pt x="71700" y="416660"/>
                </a:lnTo>
                <a:lnTo>
                  <a:pt x="92618" y="376303"/>
                </a:lnTo>
                <a:lnTo>
                  <a:pt x="115916" y="337456"/>
                </a:lnTo>
                <a:lnTo>
                  <a:pt x="141495" y="300215"/>
                </a:lnTo>
                <a:lnTo>
                  <a:pt x="169261" y="264677"/>
                </a:lnTo>
                <a:lnTo>
                  <a:pt x="199115" y="230937"/>
                </a:lnTo>
                <a:lnTo>
                  <a:pt x="230962" y="199093"/>
                </a:lnTo>
                <a:lnTo>
                  <a:pt x="264704" y="169242"/>
                </a:lnTo>
                <a:lnTo>
                  <a:pt x="300245" y="141480"/>
                </a:lnTo>
                <a:lnTo>
                  <a:pt x="337490" y="115903"/>
                </a:lnTo>
                <a:lnTo>
                  <a:pt x="376339" y="92608"/>
                </a:lnTo>
                <a:lnTo>
                  <a:pt x="416699" y="71692"/>
                </a:lnTo>
                <a:lnTo>
                  <a:pt x="458470" y="53251"/>
                </a:lnTo>
                <a:lnTo>
                  <a:pt x="501558" y="37382"/>
                </a:lnTo>
                <a:lnTo>
                  <a:pt x="545865" y="24182"/>
                </a:lnTo>
                <a:lnTo>
                  <a:pt x="591294" y="13747"/>
                </a:lnTo>
                <a:lnTo>
                  <a:pt x="637750" y="6174"/>
                </a:lnTo>
                <a:lnTo>
                  <a:pt x="685135" y="1559"/>
                </a:lnTo>
                <a:lnTo>
                  <a:pt x="733352" y="0"/>
                </a:lnTo>
                <a:lnTo>
                  <a:pt x="781570" y="1559"/>
                </a:lnTo>
                <a:lnTo>
                  <a:pt x="828954" y="6174"/>
                </a:lnTo>
                <a:lnTo>
                  <a:pt x="875409" y="13747"/>
                </a:lnTo>
                <a:lnTo>
                  <a:pt x="920837" y="24182"/>
                </a:lnTo>
                <a:lnTo>
                  <a:pt x="965142" y="37382"/>
                </a:lnTo>
                <a:lnTo>
                  <a:pt x="1008227" y="53251"/>
                </a:lnTo>
                <a:lnTo>
                  <a:pt x="1049996" y="71692"/>
                </a:lnTo>
                <a:lnTo>
                  <a:pt x="1090352" y="92608"/>
                </a:lnTo>
                <a:lnTo>
                  <a:pt x="1129199" y="115903"/>
                </a:lnTo>
                <a:lnTo>
                  <a:pt x="1166440" y="141480"/>
                </a:lnTo>
                <a:lnTo>
                  <a:pt x="1201979" y="169242"/>
                </a:lnTo>
                <a:lnTo>
                  <a:pt x="1235718" y="199093"/>
                </a:lnTo>
                <a:lnTo>
                  <a:pt x="1267561" y="230937"/>
                </a:lnTo>
                <a:lnTo>
                  <a:pt x="1297412" y="264677"/>
                </a:lnTo>
                <a:lnTo>
                  <a:pt x="1325174" y="300215"/>
                </a:lnTo>
                <a:lnTo>
                  <a:pt x="1350751" y="337456"/>
                </a:lnTo>
                <a:lnTo>
                  <a:pt x="1374045" y="376303"/>
                </a:lnTo>
                <a:lnTo>
                  <a:pt x="1394960" y="416660"/>
                </a:lnTo>
                <a:lnTo>
                  <a:pt x="1413401" y="458428"/>
                </a:lnTo>
                <a:lnTo>
                  <a:pt x="1429269" y="501513"/>
                </a:lnTo>
                <a:lnTo>
                  <a:pt x="1442469" y="545818"/>
                </a:lnTo>
                <a:lnTo>
                  <a:pt x="1452903" y="591245"/>
                </a:lnTo>
                <a:lnTo>
                  <a:pt x="1460476" y="637698"/>
                </a:lnTo>
                <a:lnTo>
                  <a:pt x="1465091" y="685081"/>
                </a:lnTo>
                <a:lnTo>
                  <a:pt x="1466650" y="733298"/>
                </a:lnTo>
                <a:lnTo>
                  <a:pt x="1465091" y="781514"/>
                </a:lnTo>
                <a:lnTo>
                  <a:pt x="1460476" y="828898"/>
                </a:lnTo>
                <a:lnTo>
                  <a:pt x="1452903" y="875354"/>
                </a:lnTo>
                <a:lnTo>
                  <a:pt x="1442469" y="920784"/>
                </a:lnTo>
                <a:lnTo>
                  <a:pt x="1429269" y="965092"/>
                </a:lnTo>
                <a:lnTo>
                  <a:pt x="1413401" y="1008181"/>
                </a:lnTo>
                <a:lnTo>
                  <a:pt x="1394960" y="1049955"/>
                </a:lnTo>
                <a:lnTo>
                  <a:pt x="1374045" y="1090316"/>
                </a:lnTo>
                <a:lnTo>
                  <a:pt x="1350751" y="1129169"/>
                </a:lnTo>
                <a:lnTo>
                  <a:pt x="1325174" y="1166415"/>
                </a:lnTo>
                <a:lnTo>
                  <a:pt x="1297412" y="1201960"/>
                </a:lnTo>
                <a:lnTo>
                  <a:pt x="1267561" y="1235705"/>
                </a:lnTo>
                <a:lnTo>
                  <a:pt x="1235718" y="1267555"/>
                </a:lnTo>
                <a:lnTo>
                  <a:pt x="1201979" y="1297413"/>
                </a:lnTo>
                <a:lnTo>
                  <a:pt x="1166440" y="1325181"/>
                </a:lnTo>
                <a:lnTo>
                  <a:pt x="1129199" y="1350764"/>
                </a:lnTo>
                <a:lnTo>
                  <a:pt x="1090352" y="1374064"/>
                </a:lnTo>
                <a:lnTo>
                  <a:pt x="1049996" y="1394986"/>
                </a:lnTo>
                <a:lnTo>
                  <a:pt x="1008227" y="1413431"/>
                </a:lnTo>
                <a:lnTo>
                  <a:pt x="965142" y="1429304"/>
                </a:lnTo>
                <a:lnTo>
                  <a:pt x="920837" y="1442508"/>
                </a:lnTo>
                <a:lnTo>
                  <a:pt x="875409" y="1452945"/>
                </a:lnTo>
                <a:lnTo>
                  <a:pt x="828954" y="1460521"/>
                </a:lnTo>
                <a:lnTo>
                  <a:pt x="781570" y="1465137"/>
                </a:lnTo>
                <a:lnTo>
                  <a:pt x="733352" y="1466697"/>
                </a:lnTo>
                <a:lnTo>
                  <a:pt x="685135" y="1465137"/>
                </a:lnTo>
                <a:lnTo>
                  <a:pt x="637750" y="1460521"/>
                </a:lnTo>
                <a:lnTo>
                  <a:pt x="591294" y="1452945"/>
                </a:lnTo>
                <a:lnTo>
                  <a:pt x="545865" y="1442508"/>
                </a:lnTo>
                <a:lnTo>
                  <a:pt x="501558" y="1429304"/>
                </a:lnTo>
                <a:lnTo>
                  <a:pt x="458470" y="1413431"/>
                </a:lnTo>
                <a:lnTo>
                  <a:pt x="416699" y="1394986"/>
                </a:lnTo>
                <a:lnTo>
                  <a:pt x="376339" y="1374064"/>
                </a:lnTo>
                <a:lnTo>
                  <a:pt x="337490" y="1350764"/>
                </a:lnTo>
                <a:lnTo>
                  <a:pt x="300246" y="1325181"/>
                </a:lnTo>
                <a:lnTo>
                  <a:pt x="264704" y="1297413"/>
                </a:lnTo>
                <a:lnTo>
                  <a:pt x="230962" y="1267555"/>
                </a:lnTo>
                <a:lnTo>
                  <a:pt x="199115" y="1235705"/>
                </a:lnTo>
                <a:lnTo>
                  <a:pt x="169261" y="1201960"/>
                </a:lnTo>
                <a:lnTo>
                  <a:pt x="141495" y="1166415"/>
                </a:lnTo>
                <a:lnTo>
                  <a:pt x="115916" y="1129169"/>
                </a:lnTo>
                <a:lnTo>
                  <a:pt x="92619" y="1090316"/>
                </a:lnTo>
                <a:lnTo>
                  <a:pt x="71700" y="1049955"/>
                </a:lnTo>
                <a:lnTo>
                  <a:pt x="53257" y="1008181"/>
                </a:lnTo>
                <a:lnTo>
                  <a:pt x="37387" y="965092"/>
                </a:lnTo>
                <a:lnTo>
                  <a:pt x="24185" y="920784"/>
                </a:lnTo>
                <a:lnTo>
                  <a:pt x="13749" y="875354"/>
                </a:lnTo>
                <a:lnTo>
                  <a:pt x="6175" y="828898"/>
                </a:lnTo>
                <a:lnTo>
                  <a:pt x="1560" y="781514"/>
                </a:lnTo>
                <a:lnTo>
                  <a:pt x="0" y="73329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1477" y="4796790"/>
            <a:ext cx="793750" cy="7372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-635" algn="ctr">
              <a:lnSpc>
                <a:spcPct val="86500"/>
              </a:lnSpc>
              <a:spcBef>
                <a:spcPts val="305"/>
              </a:spcBef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(a)  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Increased  market  share.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16429" y="5279263"/>
            <a:ext cx="200025" cy="212725"/>
          </a:xfrm>
          <a:custGeom>
            <a:avLst/>
            <a:gdLst/>
            <a:ahLst/>
            <a:cxnLst/>
            <a:rect l="l" t="t" r="r" b="b"/>
            <a:pathLst>
              <a:path w="200025" h="212725">
                <a:moveTo>
                  <a:pt x="200025" y="0"/>
                </a:moveTo>
                <a:lnTo>
                  <a:pt x="0" y="0"/>
                </a:lnTo>
                <a:lnTo>
                  <a:pt x="0" y="212598"/>
                </a:lnTo>
                <a:lnTo>
                  <a:pt x="200025" y="212598"/>
                </a:lnTo>
                <a:lnTo>
                  <a:pt x="200025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03832" y="5079238"/>
            <a:ext cx="625475" cy="200025"/>
          </a:xfrm>
          <a:custGeom>
            <a:avLst/>
            <a:gdLst/>
            <a:ahLst/>
            <a:cxnLst/>
            <a:rect l="l" t="t" r="r" b="b"/>
            <a:pathLst>
              <a:path w="625475" h="200025">
                <a:moveTo>
                  <a:pt x="625220" y="0"/>
                </a:moveTo>
                <a:lnTo>
                  <a:pt x="0" y="0"/>
                </a:lnTo>
                <a:lnTo>
                  <a:pt x="0" y="200025"/>
                </a:lnTo>
                <a:lnTo>
                  <a:pt x="625220" y="200025"/>
                </a:lnTo>
                <a:lnTo>
                  <a:pt x="625220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16429" y="4866640"/>
            <a:ext cx="200025" cy="212725"/>
          </a:xfrm>
          <a:custGeom>
            <a:avLst/>
            <a:gdLst/>
            <a:ahLst/>
            <a:cxnLst/>
            <a:rect l="l" t="t" r="r" b="b"/>
            <a:pathLst>
              <a:path w="200025" h="212725">
                <a:moveTo>
                  <a:pt x="200025" y="0"/>
                </a:moveTo>
                <a:lnTo>
                  <a:pt x="0" y="0"/>
                </a:lnTo>
                <a:lnTo>
                  <a:pt x="0" y="212598"/>
                </a:lnTo>
                <a:lnTo>
                  <a:pt x="200025" y="212598"/>
                </a:lnTo>
                <a:lnTo>
                  <a:pt x="200025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60827" y="4445889"/>
            <a:ext cx="1466850" cy="1466850"/>
          </a:xfrm>
          <a:custGeom>
            <a:avLst/>
            <a:gdLst/>
            <a:ahLst/>
            <a:cxnLst/>
            <a:rect l="l" t="t" r="r" b="b"/>
            <a:pathLst>
              <a:path w="1466850" h="1466850">
                <a:moveTo>
                  <a:pt x="733425" y="0"/>
                </a:moveTo>
                <a:lnTo>
                  <a:pt x="685208" y="1559"/>
                </a:lnTo>
                <a:lnTo>
                  <a:pt x="637823" y="6174"/>
                </a:lnTo>
                <a:lnTo>
                  <a:pt x="591367" y="13747"/>
                </a:lnTo>
                <a:lnTo>
                  <a:pt x="545936" y="24182"/>
                </a:lnTo>
                <a:lnTo>
                  <a:pt x="501627" y="37382"/>
                </a:lnTo>
                <a:lnTo>
                  <a:pt x="458537" y="53251"/>
                </a:lnTo>
                <a:lnTo>
                  <a:pt x="416762" y="71692"/>
                </a:lnTo>
                <a:lnTo>
                  <a:pt x="376400" y="92608"/>
                </a:lnTo>
                <a:lnTo>
                  <a:pt x="337546" y="115903"/>
                </a:lnTo>
                <a:lnTo>
                  <a:pt x="300298" y="141480"/>
                </a:lnTo>
                <a:lnTo>
                  <a:pt x="264752" y="169242"/>
                </a:lnTo>
                <a:lnTo>
                  <a:pt x="231005" y="199093"/>
                </a:lnTo>
                <a:lnTo>
                  <a:pt x="199153" y="230937"/>
                </a:lnTo>
                <a:lnTo>
                  <a:pt x="169294" y="264677"/>
                </a:lnTo>
                <a:lnTo>
                  <a:pt x="141524" y="300215"/>
                </a:lnTo>
                <a:lnTo>
                  <a:pt x="115940" y="337456"/>
                </a:lnTo>
                <a:lnTo>
                  <a:pt x="92638" y="376303"/>
                </a:lnTo>
                <a:lnTo>
                  <a:pt x="71716" y="416660"/>
                </a:lnTo>
                <a:lnTo>
                  <a:pt x="53269" y="458428"/>
                </a:lnTo>
                <a:lnTo>
                  <a:pt x="37395" y="501513"/>
                </a:lnTo>
                <a:lnTo>
                  <a:pt x="24191" y="545818"/>
                </a:lnTo>
                <a:lnTo>
                  <a:pt x="13752" y="591245"/>
                </a:lnTo>
                <a:lnTo>
                  <a:pt x="6176" y="637698"/>
                </a:lnTo>
                <a:lnTo>
                  <a:pt x="1560" y="685081"/>
                </a:lnTo>
                <a:lnTo>
                  <a:pt x="0" y="733298"/>
                </a:lnTo>
                <a:lnTo>
                  <a:pt x="1560" y="781514"/>
                </a:lnTo>
                <a:lnTo>
                  <a:pt x="6176" y="828898"/>
                </a:lnTo>
                <a:lnTo>
                  <a:pt x="13752" y="875354"/>
                </a:lnTo>
                <a:lnTo>
                  <a:pt x="24191" y="920784"/>
                </a:lnTo>
                <a:lnTo>
                  <a:pt x="37395" y="965092"/>
                </a:lnTo>
                <a:lnTo>
                  <a:pt x="53269" y="1008181"/>
                </a:lnTo>
                <a:lnTo>
                  <a:pt x="71716" y="1049955"/>
                </a:lnTo>
                <a:lnTo>
                  <a:pt x="92638" y="1090316"/>
                </a:lnTo>
                <a:lnTo>
                  <a:pt x="115940" y="1129169"/>
                </a:lnTo>
                <a:lnTo>
                  <a:pt x="141524" y="1166415"/>
                </a:lnTo>
                <a:lnTo>
                  <a:pt x="169294" y="1201960"/>
                </a:lnTo>
                <a:lnTo>
                  <a:pt x="199153" y="1235705"/>
                </a:lnTo>
                <a:lnTo>
                  <a:pt x="231005" y="1267555"/>
                </a:lnTo>
                <a:lnTo>
                  <a:pt x="264752" y="1297413"/>
                </a:lnTo>
                <a:lnTo>
                  <a:pt x="300298" y="1325181"/>
                </a:lnTo>
                <a:lnTo>
                  <a:pt x="337546" y="1350764"/>
                </a:lnTo>
                <a:lnTo>
                  <a:pt x="376400" y="1374064"/>
                </a:lnTo>
                <a:lnTo>
                  <a:pt x="416762" y="1394986"/>
                </a:lnTo>
                <a:lnTo>
                  <a:pt x="458537" y="1413431"/>
                </a:lnTo>
                <a:lnTo>
                  <a:pt x="501627" y="1429304"/>
                </a:lnTo>
                <a:lnTo>
                  <a:pt x="545936" y="1442508"/>
                </a:lnTo>
                <a:lnTo>
                  <a:pt x="591367" y="1452945"/>
                </a:lnTo>
                <a:lnTo>
                  <a:pt x="637823" y="1460521"/>
                </a:lnTo>
                <a:lnTo>
                  <a:pt x="685208" y="1465137"/>
                </a:lnTo>
                <a:lnTo>
                  <a:pt x="733425" y="1466697"/>
                </a:lnTo>
                <a:lnTo>
                  <a:pt x="781641" y="1465137"/>
                </a:lnTo>
                <a:lnTo>
                  <a:pt x="829024" y="1460521"/>
                </a:lnTo>
                <a:lnTo>
                  <a:pt x="875477" y="1452945"/>
                </a:lnTo>
                <a:lnTo>
                  <a:pt x="920904" y="1442508"/>
                </a:lnTo>
                <a:lnTo>
                  <a:pt x="965209" y="1429304"/>
                </a:lnTo>
                <a:lnTo>
                  <a:pt x="1008294" y="1413431"/>
                </a:lnTo>
                <a:lnTo>
                  <a:pt x="1050062" y="1394986"/>
                </a:lnTo>
                <a:lnTo>
                  <a:pt x="1090419" y="1374064"/>
                </a:lnTo>
                <a:lnTo>
                  <a:pt x="1129266" y="1350764"/>
                </a:lnTo>
                <a:lnTo>
                  <a:pt x="1166507" y="1325181"/>
                </a:lnTo>
                <a:lnTo>
                  <a:pt x="1202045" y="1297413"/>
                </a:lnTo>
                <a:lnTo>
                  <a:pt x="1235785" y="1267555"/>
                </a:lnTo>
                <a:lnTo>
                  <a:pt x="1267629" y="1235705"/>
                </a:lnTo>
                <a:lnTo>
                  <a:pt x="1297480" y="1201960"/>
                </a:lnTo>
                <a:lnTo>
                  <a:pt x="1325242" y="1166415"/>
                </a:lnTo>
                <a:lnTo>
                  <a:pt x="1350819" y="1129169"/>
                </a:lnTo>
                <a:lnTo>
                  <a:pt x="1374114" y="1090316"/>
                </a:lnTo>
                <a:lnTo>
                  <a:pt x="1395030" y="1049955"/>
                </a:lnTo>
                <a:lnTo>
                  <a:pt x="1413471" y="1008181"/>
                </a:lnTo>
                <a:lnTo>
                  <a:pt x="1429340" y="965092"/>
                </a:lnTo>
                <a:lnTo>
                  <a:pt x="1442540" y="920784"/>
                </a:lnTo>
                <a:lnTo>
                  <a:pt x="1452975" y="875354"/>
                </a:lnTo>
                <a:lnTo>
                  <a:pt x="1460548" y="828898"/>
                </a:lnTo>
                <a:lnTo>
                  <a:pt x="1465163" y="781514"/>
                </a:lnTo>
                <a:lnTo>
                  <a:pt x="1466723" y="733298"/>
                </a:lnTo>
                <a:lnTo>
                  <a:pt x="1465163" y="685081"/>
                </a:lnTo>
                <a:lnTo>
                  <a:pt x="1460548" y="637698"/>
                </a:lnTo>
                <a:lnTo>
                  <a:pt x="1452975" y="591245"/>
                </a:lnTo>
                <a:lnTo>
                  <a:pt x="1442540" y="545818"/>
                </a:lnTo>
                <a:lnTo>
                  <a:pt x="1429340" y="501513"/>
                </a:lnTo>
                <a:lnTo>
                  <a:pt x="1413471" y="458428"/>
                </a:lnTo>
                <a:lnTo>
                  <a:pt x="1395030" y="416660"/>
                </a:lnTo>
                <a:lnTo>
                  <a:pt x="1374114" y="376303"/>
                </a:lnTo>
                <a:lnTo>
                  <a:pt x="1350819" y="337456"/>
                </a:lnTo>
                <a:lnTo>
                  <a:pt x="1325242" y="300215"/>
                </a:lnTo>
                <a:lnTo>
                  <a:pt x="1297480" y="264677"/>
                </a:lnTo>
                <a:lnTo>
                  <a:pt x="1267629" y="230937"/>
                </a:lnTo>
                <a:lnTo>
                  <a:pt x="1235785" y="199093"/>
                </a:lnTo>
                <a:lnTo>
                  <a:pt x="1202045" y="169242"/>
                </a:lnTo>
                <a:lnTo>
                  <a:pt x="1166507" y="141480"/>
                </a:lnTo>
                <a:lnTo>
                  <a:pt x="1129266" y="115903"/>
                </a:lnTo>
                <a:lnTo>
                  <a:pt x="1090419" y="92608"/>
                </a:lnTo>
                <a:lnTo>
                  <a:pt x="1050062" y="71692"/>
                </a:lnTo>
                <a:lnTo>
                  <a:pt x="1008294" y="53251"/>
                </a:lnTo>
                <a:lnTo>
                  <a:pt x="965209" y="37382"/>
                </a:lnTo>
                <a:lnTo>
                  <a:pt x="920904" y="24182"/>
                </a:lnTo>
                <a:lnTo>
                  <a:pt x="875477" y="13747"/>
                </a:lnTo>
                <a:lnTo>
                  <a:pt x="829024" y="6174"/>
                </a:lnTo>
                <a:lnTo>
                  <a:pt x="781641" y="1559"/>
                </a:lnTo>
                <a:lnTo>
                  <a:pt x="73342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60827" y="4445889"/>
            <a:ext cx="1466850" cy="1466850"/>
          </a:xfrm>
          <a:custGeom>
            <a:avLst/>
            <a:gdLst/>
            <a:ahLst/>
            <a:cxnLst/>
            <a:rect l="l" t="t" r="r" b="b"/>
            <a:pathLst>
              <a:path w="1466850" h="1466850">
                <a:moveTo>
                  <a:pt x="0" y="733298"/>
                </a:moveTo>
                <a:lnTo>
                  <a:pt x="1560" y="685081"/>
                </a:lnTo>
                <a:lnTo>
                  <a:pt x="6176" y="637698"/>
                </a:lnTo>
                <a:lnTo>
                  <a:pt x="13752" y="591245"/>
                </a:lnTo>
                <a:lnTo>
                  <a:pt x="24191" y="545818"/>
                </a:lnTo>
                <a:lnTo>
                  <a:pt x="37395" y="501513"/>
                </a:lnTo>
                <a:lnTo>
                  <a:pt x="53269" y="458428"/>
                </a:lnTo>
                <a:lnTo>
                  <a:pt x="71716" y="416660"/>
                </a:lnTo>
                <a:lnTo>
                  <a:pt x="92638" y="376303"/>
                </a:lnTo>
                <a:lnTo>
                  <a:pt x="115940" y="337456"/>
                </a:lnTo>
                <a:lnTo>
                  <a:pt x="141524" y="300215"/>
                </a:lnTo>
                <a:lnTo>
                  <a:pt x="169294" y="264677"/>
                </a:lnTo>
                <a:lnTo>
                  <a:pt x="199153" y="230937"/>
                </a:lnTo>
                <a:lnTo>
                  <a:pt x="231005" y="199093"/>
                </a:lnTo>
                <a:lnTo>
                  <a:pt x="264752" y="169242"/>
                </a:lnTo>
                <a:lnTo>
                  <a:pt x="300298" y="141480"/>
                </a:lnTo>
                <a:lnTo>
                  <a:pt x="337546" y="115903"/>
                </a:lnTo>
                <a:lnTo>
                  <a:pt x="376400" y="92608"/>
                </a:lnTo>
                <a:lnTo>
                  <a:pt x="416762" y="71692"/>
                </a:lnTo>
                <a:lnTo>
                  <a:pt x="458537" y="53251"/>
                </a:lnTo>
                <a:lnTo>
                  <a:pt x="501627" y="37382"/>
                </a:lnTo>
                <a:lnTo>
                  <a:pt x="545936" y="24182"/>
                </a:lnTo>
                <a:lnTo>
                  <a:pt x="591367" y="13747"/>
                </a:lnTo>
                <a:lnTo>
                  <a:pt x="637823" y="6174"/>
                </a:lnTo>
                <a:lnTo>
                  <a:pt x="685208" y="1559"/>
                </a:lnTo>
                <a:lnTo>
                  <a:pt x="733425" y="0"/>
                </a:lnTo>
                <a:lnTo>
                  <a:pt x="781641" y="1559"/>
                </a:lnTo>
                <a:lnTo>
                  <a:pt x="829024" y="6174"/>
                </a:lnTo>
                <a:lnTo>
                  <a:pt x="875477" y="13747"/>
                </a:lnTo>
                <a:lnTo>
                  <a:pt x="920904" y="24182"/>
                </a:lnTo>
                <a:lnTo>
                  <a:pt x="965209" y="37382"/>
                </a:lnTo>
                <a:lnTo>
                  <a:pt x="1008294" y="53251"/>
                </a:lnTo>
                <a:lnTo>
                  <a:pt x="1050062" y="71692"/>
                </a:lnTo>
                <a:lnTo>
                  <a:pt x="1090419" y="92608"/>
                </a:lnTo>
                <a:lnTo>
                  <a:pt x="1129266" y="115903"/>
                </a:lnTo>
                <a:lnTo>
                  <a:pt x="1166507" y="141480"/>
                </a:lnTo>
                <a:lnTo>
                  <a:pt x="1202045" y="169242"/>
                </a:lnTo>
                <a:lnTo>
                  <a:pt x="1235785" y="199093"/>
                </a:lnTo>
                <a:lnTo>
                  <a:pt x="1267629" y="230937"/>
                </a:lnTo>
                <a:lnTo>
                  <a:pt x="1297480" y="264677"/>
                </a:lnTo>
                <a:lnTo>
                  <a:pt x="1325242" y="300215"/>
                </a:lnTo>
                <a:lnTo>
                  <a:pt x="1350819" y="337456"/>
                </a:lnTo>
                <a:lnTo>
                  <a:pt x="1374114" y="376303"/>
                </a:lnTo>
                <a:lnTo>
                  <a:pt x="1395030" y="416660"/>
                </a:lnTo>
                <a:lnTo>
                  <a:pt x="1413471" y="458428"/>
                </a:lnTo>
                <a:lnTo>
                  <a:pt x="1429340" y="501513"/>
                </a:lnTo>
                <a:lnTo>
                  <a:pt x="1442540" y="545818"/>
                </a:lnTo>
                <a:lnTo>
                  <a:pt x="1452975" y="591245"/>
                </a:lnTo>
                <a:lnTo>
                  <a:pt x="1460548" y="637698"/>
                </a:lnTo>
                <a:lnTo>
                  <a:pt x="1465163" y="685081"/>
                </a:lnTo>
                <a:lnTo>
                  <a:pt x="1466723" y="733298"/>
                </a:lnTo>
                <a:lnTo>
                  <a:pt x="1465163" y="781514"/>
                </a:lnTo>
                <a:lnTo>
                  <a:pt x="1460548" y="828898"/>
                </a:lnTo>
                <a:lnTo>
                  <a:pt x="1452975" y="875354"/>
                </a:lnTo>
                <a:lnTo>
                  <a:pt x="1442540" y="920784"/>
                </a:lnTo>
                <a:lnTo>
                  <a:pt x="1429340" y="965092"/>
                </a:lnTo>
                <a:lnTo>
                  <a:pt x="1413471" y="1008181"/>
                </a:lnTo>
                <a:lnTo>
                  <a:pt x="1395030" y="1049955"/>
                </a:lnTo>
                <a:lnTo>
                  <a:pt x="1374114" y="1090316"/>
                </a:lnTo>
                <a:lnTo>
                  <a:pt x="1350819" y="1129169"/>
                </a:lnTo>
                <a:lnTo>
                  <a:pt x="1325242" y="1166415"/>
                </a:lnTo>
                <a:lnTo>
                  <a:pt x="1297480" y="1201960"/>
                </a:lnTo>
                <a:lnTo>
                  <a:pt x="1267629" y="1235705"/>
                </a:lnTo>
                <a:lnTo>
                  <a:pt x="1235785" y="1267555"/>
                </a:lnTo>
                <a:lnTo>
                  <a:pt x="1202045" y="1297413"/>
                </a:lnTo>
                <a:lnTo>
                  <a:pt x="1166507" y="1325181"/>
                </a:lnTo>
                <a:lnTo>
                  <a:pt x="1129266" y="1350764"/>
                </a:lnTo>
                <a:lnTo>
                  <a:pt x="1090419" y="1374064"/>
                </a:lnTo>
                <a:lnTo>
                  <a:pt x="1050062" y="1394986"/>
                </a:lnTo>
                <a:lnTo>
                  <a:pt x="1008294" y="1413431"/>
                </a:lnTo>
                <a:lnTo>
                  <a:pt x="965209" y="1429304"/>
                </a:lnTo>
                <a:lnTo>
                  <a:pt x="920904" y="1442508"/>
                </a:lnTo>
                <a:lnTo>
                  <a:pt x="875477" y="1452945"/>
                </a:lnTo>
                <a:lnTo>
                  <a:pt x="829024" y="1460521"/>
                </a:lnTo>
                <a:lnTo>
                  <a:pt x="781641" y="1465137"/>
                </a:lnTo>
                <a:lnTo>
                  <a:pt x="733425" y="1466697"/>
                </a:lnTo>
                <a:lnTo>
                  <a:pt x="685208" y="1465137"/>
                </a:lnTo>
                <a:lnTo>
                  <a:pt x="637823" y="1460521"/>
                </a:lnTo>
                <a:lnTo>
                  <a:pt x="591367" y="1452945"/>
                </a:lnTo>
                <a:lnTo>
                  <a:pt x="545936" y="1442508"/>
                </a:lnTo>
                <a:lnTo>
                  <a:pt x="501627" y="1429304"/>
                </a:lnTo>
                <a:lnTo>
                  <a:pt x="458537" y="1413431"/>
                </a:lnTo>
                <a:lnTo>
                  <a:pt x="416762" y="1394986"/>
                </a:lnTo>
                <a:lnTo>
                  <a:pt x="376400" y="1374064"/>
                </a:lnTo>
                <a:lnTo>
                  <a:pt x="337546" y="1350764"/>
                </a:lnTo>
                <a:lnTo>
                  <a:pt x="300298" y="1325181"/>
                </a:lnTo>
                <a:lnTo>
                  <a:pt x="264752" y="1297413"/>
                </a:lnTo>
                <a:lnTo>
                  <a:pt x="231005" y="1267555"/>
                </a:lnTo>
                <a:lnTo>
                  <a:pt x="199153" y="1235705"/>
                </a:lnTo>
                <a:lnTo>
                  <a:pt x="169294" y="1201960"/>
                </a:lnTo>
                <a:lnTo>
                  <a:pt x="141524" y="1166415"/>
                </a:lnTo>
                <a:lnTo>
                  <a:pt x="115940" y="1129169"/>
                </a:lnTo>
                <a:lnTo>
                  <a:pt x="92638" y="1090316"/>
                </a:lnTo>
                <a:lnTo>
                  <a:pt x="71716" y="1049955"/>
                </a:lnTo>
                <a:lnTo>
                  <a:pt x="53269" y="1008181"/>
                </a:lnTo>
                <a:lnTo>
                  <a:pt x="37395" y="965092"/>
                </a:lnTo>
                <a:lnTo>
                  <a:pt x="24191" y="920784"/>
                </a:lnTo>
                <a:lnTo>
                  <a:pt x="13752" y="875354"/>
                </a:lnTo>
                <a:lnTo>
                  <a:pt x="6176" y="828898"/>
                </a:lnTo>
                <a:lnTo>
                  <a:pt x="1560" y="781514"/>
                </a:lnTo>
                <a:lnTo>
                  <a:pt x="0" y="73329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85998" y="4882083"/>
            <a:ext cx="1017905" cy="565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50"/>
              </a:lnSpc>
              <a:spcBef>
                <a:spcPts val="95"/>
              </a:spcBef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(b)</a:t>
            </a:r>
            <a:r>
              <a:rPr sz="13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Improved</a:t>
            </a:r>
            <a:endParaRPr sz="1300">
              <a:latin typeface="Arial"/>
              <a:cs typeface="Arial"/>
            </a:endParaRPr>
          </a:p>
          <a:p>
            <a:pPr marL="78105" marR="71755" algn="ctr">
              <a:lnSpc>
                <a:spcPts val="1340"/>
              </a:lnSpc>
              <a:spcBef>
                <a:spcPts val="120"/>
              </a:spcBef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price 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realization.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71923" y="5279263"/>
            <a:ext cx="200660" cy="212725"/>
          </a:xfrm>
          <a:custGeom>
            <a:avLst/>
            <a:gdLst/>
            <a:ahLst/>
            <a:cxnLst/>
            <a:rect l="l" t="t" r="r" b="b"/>
            <a:pathLst>
              <a:path w="200660" h="212725">
                <a:moveTo>
                  <a:pt x="200151" y="0"/>
                </a:moveTo>
                <a:lnTo>
                  <a:pt x="0" y="0"/>
                </a:lnTo>
                <a:lnTo>
                  <a:pt x="0" y="212598"/>
                </a:lnTo>
                <a:lnTo>
                  <a:pt x="200151" y="212598"/>
                </a:lnTo>
                <a:lnTo>
                  <a:pt x="200151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59453" y="5079238"/>
            <a:ext cx="625475" cy="200025"/>
          </a:xfrm>
          <a:custGeom>
            <a:avLst/>
            <a:gdLst/>
            <a:ahLst/>
            <a:cxnLst/>
            <a:rect l="l" t="t" r="r" b="b"/>
            <a:pathLst>
              <a:path w="625475" h="200025">
                <a:moveTo>
                  <a:pt x="625094" y="0"/>
                </a:moveTo>
                <a:lnTo>
                  <a:pt x="0" y="0"/>
                </a:lnTo>
                <a:lnTo>
                  <a:pt x="0" y="200025"/>
                </a:lnTo>
                <a:lnTo>
                  <a:pt x="625094" y="200025"/>
                </a:lnTo>
                <a:lnTo>
                  <a:pt x="625094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71923" y="4866640"/>
            <a:ext cx="200660" cy="212725"/>
          </a:xfrm>
          <a:custGeom>
            <a:avLst/>
            <a:gdLst/>
            <a:ahLst/>
            <a:cxnLst/>
            <a:rect l="l" t="t" r="r" b="b"/>
            <a:pathLst>
              <a:path w="200660" h="212725">
                <a:moveTo>
                  <a:pt x="200151" y="0"/>
                </a:moveTo>
                <a:lnTo>
                  <a:pt x="0" y="0"/>
                </a:lnTo>
                <a:lnTo>
                  <a:pt x="0" y="212598"/>
                </a:lnTo>
                <a:lnTo>
                  <a:pt x="200151" y="212598"/>
                </a:lnTo>
                <a:lnTo>
                  <a:pt x="200151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6448" y="4445889"/>
            <a:ext cx="1466850" cy="1466850"/>
          </a:xfrm>
          <a:custGeom>
            <a:avLst/>
            <a:gdLst/>
            <a:ahLst/>
            <a:cxnLst/>
            <a:rect l="l" t="t" r="r" b="b"/>
            <a:pathLst>
              <a:path w="1466850" h="1466850">
                <a:moveTo>
                  <a:pt x="733298" y="0"/>
                </a:moveTo>
                <a:lnTo>
                  <a:pt x="685081" y="1559"/>
                </a:lnTo>
                <a:lnTo>
                  <a:pt x="637698" y="6174"/>
                </a:lnTo>
                <a:lnTo>
                  <a:pt x="591245" y="13747"/>
                </a:lnTo>
                <a:lnTo>
                  <a:pt x="545818" y="24182"/>
                </a:lnTo>
                <a:lnTo>
                  <a:pt x="501513" y="37382"/>
                </a:lnTo>
                <a:lnTo>
                  <a:pt x="458428" y="53251"/>
                </a:lnTo>
                <a:lnTo>
                  <a:pt x="416660" y="71692"/>
                </a:lnTo>
                <a:lnTo>
                  <a:pt x="376303" y="92608"/>
                </a:lnTo>
                <a:lnTo>
                  <a:pt x="337456" y="115903"/>
                </a:lnTo>
                <a:lnTo>
                  <a:pt x="300215" y="141480"/>
                </a:lnTo>
                <a:lnTo>
                  <a:pt x="264677" y="169242"/>
                </a:lnTo>
                <a:lnTo>
                  <a:pt x="230937" y="199093"/>
                </a:lnTo>
                <a:lnTo>
                  <a:pt x="199093" y="230937"/>
                </a:lnTo>
                <a:lnTo>
                  <a:pt x="169242" y="264677"/>
                </a:lnTo>
                <a:lnTo>
                  <a:pt x="141480" y="300215"/>
                </a:lnTo>
                <a:lnTo>
                  <a:pt x="115903" y="337456"/>
                </a:lnTo>
                <a:lnTo>
                  <a:pt x="92608" y="376303"/>
                </a:lnTo>
                <a:lnTo>
                  <a:pt x="71692" y="416660"/>
                </a:lnTo>
                <a:lnTo>
                  <a:pt x="53251" y="458428"/>
                </a:lnTo>
                <a:lnTo>
                  <a:pt x="37382" y="501513"/>
                </a:lnTo>
                <a:lnTo>
                  <a:pt x="24182" y="545818"/>
                </a:lnTo>
                <a:lnTo>
                  <a:pt x="13747" y="591245"/>
                </a:lnTo>
                <a:lnTo>
                  <a:pt x="6174" y="637698"/>
                </a:lnTo>
                <a:lnTo>
                  <a:pt x="1559" y="685081"/>
                </a:lnTo>
                <a:lnTo>
                  <a:pt x="0" y="733298"/>
                </a:lnTo>
                <a:lnTo>
                  <a:pt x="1559" y="781514"/>
                </a:lnTo>
                <a:lnTo>
                  <a:pt x="6174" y="828898"/>
                </a:lnTo>
                <a:lnTo>
                  <a:pt x="13747" y="875354"/>
                </a:lnTo>
                <a:lnTo>
                  <a:pt x="24182" y="920784"/>
                </a:lnTo>
                <a:lnTo>
                  <a:pt x="37382" y="965092"/>
                </a:lnTo>
                <a:lnTo>
                  <a:pt x="53251" y="1008181"/>
                </a:lnTo>
                <a:lnTo>
                  <a:pt x="71692" y="1049955"/>
                </a:lnTo>
                <a:lnTo>
                  <a:pt x="92608" y="1090316"/>
                </a:lnTo>
                <a:lnTo>
                  <a:pt x="115903" y="1129169"/>
                </a:lnTo>
                <a:lnTo>
                  <a:pt x="141480" y="1166415"/>
                </a:lnTo>
                <a:lnTo>
                  <a:pt x="169242" y="1201960"/>
                </a:lnTo>
                <a:lnTo>
                  <a:pt x="199093" y="1235705"/>
                </a:lnTo>
                <a:lnTo>
                  <a:pt x="230937" y="1267555"/>
                </a:lnTo>
                <a:lnTo>
                  <a:pt x="264677" y="1297413"/>
                </a:lnTo>
                <a:lnTo>
                  <a:pt x="300215" y="1325181"/>
                </a:lnTo>
                <a:lnTo>
                  <a:pt x="337456" y="1350764"/>
                </a:lnTo>
                <a:lnTo>
                  <a:pt x="376303" y="1374064"/>
                </a:lnTo>
                <a:lnTo>
                  <a:pt x="416660" y="1394986"/>
                </a:lnTo>
                <a:lnTo>
                  <a:pt x="458428" y="1413431"/>
                </a:lnTo>
                <a:lnTo>
                  <a:pt x="501513" y="1429304"/>
                </a:lnTo>
                <a:lnTo>
                  <a:pt x="545818" y="1442508"/>
                </a:lnTo>
                <a:lnTo>
                  <a:pt x="591245" y="1452945"/>
                </a:lnTo>
                <a:lnTo>
                  <a:pt x="637698" y="1460521"/>
                </a:lnTo>
                <a:lnTo>
                  <a:pt x="685081" y="1465137"/>
                </a:lnTo>
                <a:lnTo>
                  <a:pt x="733298" y="1466697"/>
                </a:lnTo>
                <a:lnTo>
                  <a:pt x="781514" y="1465137"/>
                </a:lnTo>
                <a:lnTo>
                  <a:pt x="828899" y="1460521"/>
                </a:lnTo>
                <a:lnTo>
                  <a:pt x="875355" y="1452945"/>
                </a:lnTo>
                <a:lnTo>
                  <a:pt x="920786" y="1442508"/>
                </a:lnTo>
                <a:lnTo>
                  <a:pt x="965095" y="1429304"/>
                </a:lnTo>
                <a:lnTo>
                  <a:pt x="1008185" y="1413431"/>
                </a:lnTo>
                <a:lnTo>
                  <a:pt x="1049960" y="1394986"/>
                </a:lnTo>
                <a:lnTo>
                  <a:pt x="1090322" y="1374064"/>
                </a:lnTo>
                <a:lnTo>
                  <a:pt x="1129176" y="1350764"/>
                </a:lnTo>
                <a:lnTo>
                  <a:pt x="1166424" y="1325181"/>
                </a:lnTo>
                <a:lnTo>
                  <a:pt x="1201970" y="1297413"/>
                </a:lnTo>
                <a:lnTo>
                  <a:pt x="1235717" y="1267555"/>
                </a:lnTo>
                <a:lnTo>
                  <a:pt x="1267569" y="1235705"/>
                </a:lnTo>
                <a:lnTo>
                  <a:pt x="1297428" y="1201960"/>
                </a:lnTo>
                <a:lnTo>
                  <a:pt x="1325198" y="1166415"/>
                </a:lnTo>
                <a:lnTo>
                  <a:pt x="1350782" y="1129169"/>
                </a:lnTo>
                <a:lnTo>
                  <a:pt x="1374084" y="1090316"/>
                </a:lnTo>
                <a:lnTo>
                  <a:pt x="1395006" y="1049955"/>
                </a:lnTo>
                <a:lnTo>
                  <a:pt x="1413453" y="1008181"/>
                </a:lnTo>
                <a:lnTo>
                  <a:pt x="1429327" y="965092"/>
                </a:lnTo>
                <a:lnTo>
                  <a:pt x="1442531" y="920784"/>
                </a:lnTo>
                <a:lnTo>
                  <a:pt x="1452970" y="875354"/>
                </a:lnTo>
                <a:lnTo>
                  <a:pt x="1460546" y="828898"/>
                </a:lnTo>
                <a:lnTo>
                  <a:pt x="1465162" y="781514"/>
                </a:lnTo>
                <a:lnTo>
                  <a:pt x="1466723" y="733298"/>
                </a:lnTo>
                <a:lnTo>
                  <a:pt x="1465162" y="685081"/>
                </a:lnTo>
                <a:lnTo>
                  <a:pt x="1460546" y="637698"/>
                </a:lnTo>
                <a:lnTo>
                  <a:pt x="1452970" y="591245"/>
                </a:lnTo>
                <a:lnTo>
                  <a:pt x="1442531" y="545818"/>
                </a:lnTo>
                <a:lnTo>
                  <a:pt x="1429327" y="501513"/>
                </a:lnTo>
                <a:lnTo>
                  <a:pt x="1413453" y="458428"/>
                </a:lnTo>
                <a:lnTo>
                  <a:pt x="1395006" y="416660"/>
                </a:lnTo>
                <a:lnTo>
                  <a:pt x="1374084" y="376303"/>
                </a:lnTo>
                <a:lnTo>
                  <a:pt x="1350782" y="337456"/>
                </a:lnTo>
                <a:lnTo>
                  <a:pt x="1325198" y="300215"/>
                </a:lnTo>
                <a:lnTo>
                  <a:pt x="1297428" y="264677"/>
                </a:lnTo>
                <a:lnTo>
                  <a:pt x="1267569" y="230937"/>
                </a:lnTo>
                <a:lnTo>
                  <a:pt x="1235717" y="199093"/>
                </a:lnTo>
                <a:lnTo>
                  <a:pt x="1201970" y="169242"/>
                </a:lnTo>
                <a:lnTo>
                  <a:pt x="1166424" y="141480"/>
                </a:lnTo>
                <a:lnTo>
                  <a:pt x="1129176" y="115903"/>
                </a:lnTo>
                <a:lnTo>
                  <a:pt x="1090322" y="92608"/>
                </a:lnTo>
                <a:lnTo>
                  <a:pt x="1049960" y="71692"/>
                </a:lnTo>
                <a:lnTo>
                  <a:pt x="1008185" y="53251"/>
                </a:lnTo>
                <a:lnTo>
                  <a:pt x="965095" y="37382"/>
                </a:lnTo>
                <a:lnTo>
                  <a:pt x="920786" y="24182"/>
                </a:lnTo>
                <a:lnTo>
                  <a:pt x="875355" y="13747"/>
                </a:lnTo>
                <a:lnTo>
                  <a:pt x="828899" y="6174"/>
                </a:lnTo>
                <a:lnTo>
                  <a:pt x="781514" y="1559"/>
                </a:lnTo>
                <a:lnTo>
                  <a:pt x="73329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16448" y="4445889"/>
            <a:ext cx="1466850" cy="1466850"/>
          </a:xfrm>
          <a:custGeom>
            <a:avLst/>
            <a:gdLst/>
            <a:ahLst/>
            <a:cxnLst/>
            <a:rect l="l" t="t" r="r" b="b"/>
            <a:pathLst>
              <a:path w="1466850" h="1466850">
                <a:moveTo>
                  <a:pt x="0" y="733298"/>
                </a:moveTo>
                <a:lnTo>
                  <a:pt x="1559" y="685081"/>
                </a:lnTo>
                <a:lnTo>
                  <a:pt x="6174" y="637698"/>
                </a:lnTo>
                <a:lnTo>
                  <a:pt x="13747" y="591245"/>
                </a:lnTo>
                <a:lnTo>
                  <a:pt x="24182" y="545818"/>
                </a:lnTo>
                <a:lnTo>
                  <a:pt x="37382" y="501513"/>
                </a:lnTo>
                <a:lnTo>
                  <a:pt x="53251" y="458428"/>
                </a:lnTo>
                <a:lnTo>
                  <a:pt x="71692" y="416660"/>
                </a:lnTo>
                <a:lnTo>
                  <a:pt x="92608" y="376303"/>
                </a:lnTo>
                <a:lnTo>
                  <a:pt x="115903" y="337456"/>
                </a:lnTo>
                <a:lnTo>
                  <a:pt x="141480" y="300215"/>
                </a:lnTo>
                <a:lnTo>
                  <a:pt x="169242" y="264677"/>
                </a:lnTo>
                <a:lnTo>
                  <a:pt x="199093" y="230937"/>
                </a:lnTo>
                <a:lnTo>
                  <a:pt x="230937" y="199093"/>
                </a:lnTo>
                <a:lnTo>
                  <a:pt x="264677" y="169242"/>
                </a:lnTo>
                <a:lnTo>
                  <a:pt x="300215" y="141480"/>
                </a:lnTo>
                <a:lnTo>
                  <a:pt x="337456" y="115903"/>
                </a:lnTo>
                <a:lnTo>
                  <a:pt x="376303" y="92608"/>
                </a:lnTo>
                <a:lnTo>
                  <a:pt x="416660" y="71692"/>
                </a:lnTo>
                <a:lnTo>
                  <a:pt x="458428" y="53251"/>
                </a:lnTo>
                <a:lnTo>
                  <a:pt x="501513" y="37382"/>
                </a:lnTo>
                <a:lnTo>
                  <a:pt x="545818" y="24182"/>
                </a:lnTo>
                <a:lnTo>
                  <a:pt x="591245" y="13747"/>
                </a:lnTo>
                <a:lnTo>
                  <a:pt x="637698" y="6174"/>
                </a:lnTo>
                <a:lnTo>
                  <a:pt x="685081" y="1559"/>
                </a:lnTo>
                <a:lnTo>
                  <a:pt x="733298" y="0"/>
                </a:lnTo>
                <a:lnTo>
                  <a:pt x="781514" y="1559"/>
                </a:lnTo>
                <a:lnTo>
                  <a:pt x="828899" y="6174"/>
                </a:lnTo>
                <a:lnTo>
                  <a:pt x="875355" y="13747"/>
                </a:lnTo>
                <a:lnTo>
                  <a:pt x="920786" y="24182"/>
                </a:lnTo>
                <a:lnTo>
                  <a:pt x="965095" y="37382"/>
                </a:lnTo>
                <a:lnTo>
                  <a:pt x="1008185" y="53251"/>
                </a:lnTo>
                <a:lnTo>
                  <a:pt x="1049960" y="71692"/>
                </a:lnTo>
                <a:lnTo>
                  <a:pt x="1090322" y="92608"/>
                </a:lnTo>
                <a:lnTo>
                  <a:pt x="1129176" y="115903"/>
                </a:lnTo>
                <a:lnTo>
                  <a:pt x="1166424" y="141480"/>
                </a:lnTo>
                <a:lnTo>
                  <a:pt x="1201970" y="169242"/>
                </a:lnTo>
                <a:lnTo>
                  <a:pt x="1235717" y="199093"/>
                </a:lnTo>
                <a:lnTo>
                  <a:pt x="1267569" y="230937"/>
                </a:lnTo>
                <a:lnTo>
                  <a:pt x="1297428" y="264677"/>
                </a:lnTo>
                <a:lnTo>
                  <a:pt x="1325198" y="300215"/>
                </a:lnTo>
                <a:lnTo>
                  <a:pt x="1350782" y="337456"/>
                </a:lnTo>
                <a:lnTo>
                  <a:pt x="1374084" y="376303"/>
                </a:lnTo>
                <a:lnTo>
                  <a:pt x="1395006" y="416660"/>
                </a:lnTo>
                <a:lnTo>
                  <a:pt x="1413453" y="458428"/>
                </a:lnTo>
                <a:lnTo>
                  <a:pt x="1429327" y="501513"/>
                </a:lnTo>
                <a:lnTo>
                  <a:pt x="1442531" y="545818"/>
                </a:lnTo>
                <a:lnTo>
                  <a:pt x="1452970" y="591245"/>
                </a:lnTo>
                <a:lnTo>
                  <a:pt x="1460546" y="637698"/>
                </a:lnTo>
                <a:lnTo>
                  <a:pt x="1465162" y="685081"/>
                </a:lnTo>
                <a:lnTo>
                  <a:pt x="1466723" y="733298"/>
                </a:lnTo>
                <a:lnTo>
                  <a:pt x="1465162" y="781514"/>
                </a:lnTo>
                <a:lnTo>
                  <a:pt x="1460546" y="828898"/>
                </a:lnTo>
                <a:lnTo>
                  <a:pt x="1452970" y="875354"/>
                </a:lnTo>
                <a:lnTo>
                  <a:pt x="1442531" y="920784"/>
                </a:lnTo>
                <a:lnTo>
                  <a:pt x="1429327" y="965092"/>
                </a:lnTo>
                <a:lnTo>
                  <a:pt x="1413453" y="1008181"/>
                </a:lnTo>
                <a:lnTo>
                  <a:pt x="1395006" y="1049955"/>
                </a:lnTo>
                <a:lnTo>
                  <a:pt x="1374084" y="1090316"/>
                </a:lnTo>
                <a:lnTo>
                  <a:pt x="1350782" y="1129169"/>
                </a:lnTo>
                <a:lnTo>
                  <a:pt x="1325198" y="1166415"/>
                </a:lnTo>
                <a:lnTo>
                  <a:pt x="1297428" y="1201960"/>
                </a:lnTo>
                <a:lnTo>
                  <a:pt x="1267569" y="1235705"/>
                </a:lnTo>
                <a:lnTo>
                  <a:pt x="1235717" y="1267555"/>
                </a:lnTo>
                <a:lnTo>
                  <a:pt x="1201970" y="1297413"/>
                </a:lnTo>
                <a:lnTo>
                  <a:pt x="1166424" y="1325181"/>
                </a:lnTo>
                <a:lnTo>
                  <a:pt x="1129176" y="1350764"/>
                </a:lnTo>
                <a:lnTo>
                  <a:pt x="1090322" y="1374064"/>
                </a:lnTo>
                <a:lnTo>
                  <a:pt x="1049960" y="1394986"/>
                </a:lnTo>
                <a:lnTo>
                  <a:pt x="1008185" y="1413431"/>
                </a:lnTo>
                <a:lnTo>
                  <a:pt x="965095" y="1429304"/>
                </a:lnTo>
                <a:lnTo>
                  <a:pt x="920786" y="1442508"/>
                </a:lnTo>
                <a:lnTo>
                  <a:pt x="875355" y="1452945"/>
                </a:lnTo>
                <a:lnTo>
                  <a:pt x="828899" y="1460521"/>
                </a:lnTo>
                <a:lnTo>
                  <a:pt x="781514" y="1465137"/>
                </a:lnTo>
                <a:lnTo>
                  <a:pt x="733298" y="1466697"/>
                </a:lnTo>
                <a:lnTo>
                  <a:pt x="685081" y="1465137"/>
                </a:lnTo>
                <a:lnTo>
                  <a:pt x="637698" y="1460521"/>
                </a:lnTo>
                <a:lnTo>
                  <a:pt x="591245" y="1452945"/>
                </a:lnTo>
                <a:lnTo>
                  <a:pt x="545818" y="1442508"/>
                </a:lnTo>
                <a:lnTo>
                  <a:pt x="501513" y="1429304"/>
                </a:lnTo>
                <a:lnTo>
                  <a:pt x="458428" y="1413431"/>
                </a:lnTo>
                <a:lnTo>
                  <a:pt x="416660" y="1394986"/>
                </a:lnTo>
                <a:lnTo>
                  <a:pt x="376303" y="1374064"/>
                </a:lnTo>
                <a:lnTo>
                  <a:pt x="337456" y="1350764"/>
                </a:lnTo>
                <a:lnTo>
                  <a:pt x="300215" y="1325181"/>
                </a:lnTo>
                <a:lnTo>
                  <a:pt x="264677" y="1297413"/>
                </a:lnTo>
                <a:lnTo>
                  <a:pt x="230937" y="1267555"/>
                </a:lnTo>
                <a:lnTo>
                  <a:pt x="199093" y="1235705"/>
                </a:lnTo>
                <a:lnTo>
                  <a:pt x="169242" y="1201960"/>
                </a:lnTo>
                <a:lnTo>
                  <a:pt x="141480" y="1166415"/>
                </a:lnTo>
                <a:lnTo>
                  <a:pt x="115903" y="1129169"/>
                </a:lnTo>
                <a:lnTo>
                  <a:pt x="92608" y="1090316"/>
                </a:lnTo>
                <a:lnTo>
                  <a:pt x="71692" y="1049955"/>
                </a:lnTo>
                <a:lnTo>
                  <a:pt x="53251" y="1008181"/>
                </a:lnTo>
                <a:lnTo>
                  <a:pt x="37382" y="965092"/>
                </a:lnTo>
                <a:lnTo>
                  <a:pt x="24182" y="920784"/>
                </a:lnTo>
                <a:lnTo>
                  <a:pt x="13747" y="875354"/>
                </a:lnTo>
                <a:lnTo>
                  <a:pt x="6174" y="828898"/>
                </a:lnTo>
                <a:lnTo>
                  <a:pt x="1559" y="781514"/>
                </a:lnTo>
                <a:lnTo>
                  <a:pt x="0" y="73329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343525" y="4796790"/>
            <a:ext cx="1013460" cy="7372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065" marR="5080" algn="ctr">
              <a:lnSpc>
                <a:spcPct val="86500"/>
              </a:lnSpc>
              <a:spcBef>
                <a:spcPts val="30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c)      Neutralizing 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local 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pet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tor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14946" y="4929123"/>
            <a:ext cx="625475" cy="200025"/>
          </a:xfrm>
          <a:custGeom>
            <a:avLst/>
            <a:gdLst/>
            <a:ahLst/>
            <a:cxnLst/>
            <a:rect l="l" t="t" r="r" b="b"/>
            <a:pathLst>
              <a:path w="625475" h="200025">
                <a:moveTo>
                  <a:pt x="625221" y="0"/>
                </a:moveTo>
                <a:lnTo>
                  <a:pt x="0" y="0"/>
                </a:lnTo>
                <a:lnTo>
                  <a:pt x="0" y="200025"/>
                </a:lnTo>
                <a:lnTo>
                  <a:pt x="625221" y="200025"/>
                </a:lnTo>
                <a:lnTo>
                  <a:pt x="625221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14946" y="5229225"/>
            <a:ext cx="625475" cy="200660"/>
          </a:xfrm>
          <a:custGeom>
            <a:avLst/>
            <a:gdLst/>
            <a:ahLst/>
            <a:cxnLst/>
            <a:rect l="l" t="t" r="r" b="b"/>
            <a:pathLst>
              <a:path w="625475" h="200660">
                <a:moveTo>
                  <a:pt x="625221" y="0"/>
                </a:moveTo>
                <a:lnTo>
                  <a:pt x="0" y="0"/>
                </a:lnTo>
                <a:lnTo>
                  <a:pt x="0" y="200152"/>
                </a:lnTo>
                <a:lnTo>
                  <a:pt x="625221" y="200152"/>
                </a:lnTo>
                <a:lnTo>
                  <a:pt x="625221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72069" y="4445889"/>
            <a:ext cx="1466850" cy="1466850"/>
          </a:xfrm>
          <a:custGeom>
            <a:avLst/>
            <a:gdLst/>
            <a:ahLst/>
            <a:cxnLst/>
            <a:rect l="l" t="t" r="r" b="b"/>
            <a:pathLst>
              <a:path w="1466850" h="1466850">
                <a:moveTo>
                  <a:pt x="733298" y="0"/>
                </a:moveTo>
                <a:lnTo>
                  <a:pt x="685081" y="1559"/>
                </a:lnTo>
                <a:lnTo>
                  <a:pt x="637698" y="6174"/>
                </a:lnTo>
                <a:lnTo>
                  <a:pt x="591245" y="13747"/>
                </a:lnTo>
                <a:lnTo>
                  <a:pt x="545818" y="24182"/>
                </a:lnTo>
                <a:lnTo>
                  <a:pt x="501513" y="37382"/>
                </a:lnTo>
                <a:lnTo>
                  <a:pt x="458428" y="53251"/>
                </a:lnTo>
                <a:lnTo>
                  <a:pt x="416660" y="71692"/>
                </a:lnTo>
                <a:lnTo>
                  <a:pt x="376303" y="92608"/>
                </a:lnTo>
                <a:lnTo>
                  <a:pt x="337456" y="115903"/>
                </a:lnTo>
                <a:lnTo>
                  <a:pt x="300215" y="141480"/>
                </a:lnTo>
                <a:lnTo>
                  <a:pt x="264677" y="169242"/>
                </a:lnTo>
                <a:lnTo>
                  <a:pt x="230937" y="199093"/>
                </a:lnTo>
                <a:lnTo>
                  <a:pt x="199093" y="230937"/>
                </a:lnTo>
                <a:lnTo>
                  <a:pt x="169242" y="264677"/>
                </a:lnTo>
                <a:lnTo>
                  <a:pt x="141480" y="300215"/>
                </a:lnTo>
                <a:lnTo>
                  <a:pt x="115903" y="337456"/>
                </a:lnTo>
                <a:lnTo>
                  <a:pt x="92608" y="376303"/>
                </a:lnTo>
                <a:lnTo>
                  <a:pt x="71692" y="416660"/>
                </a:lnTo>
                <a:lnTo>
                  <a:pt x="53251" y="458428"/>
                </a:lnTo>
                <a:lnTo>
                  <a:pt x="37382" y="501513"/>
                </a:lnTo>
                <a:lnTo>
                  <a:pt x="24182" y="545818"/>
                </a:lnTo>
                <a:lnTo>
                  <a:pt x="13747" y="591245"/>
                </a:lnTo>
                <a:lnTo>
                  <a:pt x="6174" y="637698"/>
                </a:lnTo>
                <a:lnTo>
                  <a:pt x="1559" y="685081"/>
                </a:lnTo>
                <a:lnTo>
                  <a:pt x="0" y="733298"/>
                </a:lnTo>
                <a:lnTo>
                  <a:pt x="1559" y="781514"/>
                </a:lnTo>
                <a:lnTo>
                  <a:pt x="6174" y="828898"/>
                </a:lnTo>
                <a:lnTo>
                  <a:pt x="13747" y="875354"/>
                </a:lnTo>
                <a:lnTo>
                  <a:pt x="24182" y="920784"/>
                </a:lnTo>
                <a:lnTo>
                  <a:pt x="37382" y="965092"/>
                </a:lnTo>
                <a:lnTo>
                  <a:pt x="53251" y="1008181"/>
                </a:lnTo>
                <a:lnTo>
                  <a:pt x="71692" y="1049955"/>
                </a:lnTo>
                <a:lnTo>
                  <a:pt x="92608" y="1090316"/>
                </a:lnTo>
                <a:lnTo>
                  <a:pt x="115903" y="1129169"/>
                </a:lnTo>
                <a:lnTo>
                  <a:pt x="141480" y="1166415"/>
                </a:lnTo>
                <a:lnTo>
                  <a:pt x="169242" y="1201960"/>
                </a:lnTo>
                <a:lnTo>
                  <a:pt x="199093" y="1235705"/>
                </a:lnTo>
                <a:lnTo>
                  <a:pt x="230937" y="1267555"/>
                </a:lnTo>
                <a:lnTo>
                  <a:pt x="264677" y="1297413"/>
                </a:lnTo>
                <a:lnTo>
                  <a:pt x="300215" y="1325181"/>
                </a:lnTo>
                <a:lnTo>
                  <a:pt x="337456" y="1350764"/>
                </a:lnTo>
                <a:lnTo>
                  <a:pt x="376303" y="1374064"/>
                </a:lnTo>
                <a:lnTo>
                  <a:pt x="416660" y="1394986"/>
                </a:lnTo>
                <a:lnTo>
                  <a:pt x="458428" y="1413431"/>
                </a:lnTo>
                <a:lnTo>
                  <a:pt x="501513" y="1429304"/>
                </a:lnTo>
                <a:lnTo>
                  <a:pt x="545818" y="1442508"/>
                </a:lnTo>
                <a:lnTo>
                  <a:pt x="591245" y="1452945"/>
                </a:lnTo>
                <a:lnTo>
                  <a:pt x="637698" y="1460521"/>
                </a:lnTo>
                <a:lnTo>
                  <a:pt x="685081" y="1465137"/>
                </a:lnTo>
                <a:lnTo>
                  <a:pt x="733298" y="1466697"/>
                </a:lnTo>
                <a:lnTo>
                  <a:pt x="781514" y="1465137"/>
                </a:lnTo>
                <a:lnTo>
                  <a:pt x="828897" y="1460521"/>
                </a:lnTo>
                <a:lnTo>
                  <a:pt x="875350" y="1452945"/>
                </a:lnTo>
                <a:lnTo>
                  <a:pt x="920777" y="1442508"/>
                </a:lnTo>
                <a:lnTo>
                  <a:pt x="965082" y="1429304"/>
                </a:lnTo>
                <a:lnTo>
                  <a:pt x="1008167" y="1413431"/>
                </a:lnTo>
                <a:lnTo>
                  <a:pt x="1049935" y="1394986"/>
                </a:lnTo>
                <a:lnTo>
                  <a:pt x="1090292" y="1374064"/>
                </a:lnTo>
                <a:lnTo>
                  <a:pt x="1129139" y="1350764"/>
                </a:lnTo>
                <a:lnTo>
                  <a:pt x="1166380" y="1325181"/>
                </a:lnTo>
                <a:lnTo>
                  <a:pt x="1201918" y="1297413"/>
                </a:lnTo>
                <a:lnTo>
                  <a:pt x="1235658" y="1267555"/>
                </a:lnTo>
                <a:lnTo>
                  <a:pt x="1267502" y="1235705"/>
                </a:lnTo>
                <a:lnTo>
                  <a:pt x="1297353" y="1201960"/>
                </a:lnTo>
                <a:lnTo>
                  <a:pt x="1325115" y="1166415"/>
                </a:lnTo>
                <a:lnTo>
                  <a:pt x="1350692" y="1129169"/>
                </a:lnTo>
                <a:lnTo>
                  <a:pt x="1373987" y="1090316"/>
                </a:lnTo>
                <a:lnTo>
                  <a:pt x="1394903" y="1049955"/>
                </a:lnTo>
                <a:lnTo>
                  <a:pt x="1413344" y="1008181"/>
                </a:lnTo>
                <a:lnTo>
                  <a:pt x="1429213" y="965092"/>
                </a:lnTo>
                <a:lnTo>
                  <a:pt x="1442413" y="920784"/>
                </a:lnTo>
                <a:lnTo>
                  <a:pt x="1452848" y="875354"/>
                </a:lnTo>
                <a:lnTo>
                  <a:pt x="1460421" y="828898"/>
                </a:lnTo>
                <a:lnTo>
                  <a:pt x="1465036" y="781514"/>
                </a:lnTo>
                <a:lnTo>
                  <a:pt x="1466596" y="733298"/>
                </a:lnTo>
                <a:lnTo>
                  <a:pt x="1465036" y="685081"/>
                </a:lnTo>
                <a:lnTo>
                  <a:pt x="1460421" y="637698"/>
                </a:lnTo>
                <a:lnTo>
                  <a:pt x="1452848" y="591245"/>
                </a:lnTo>
                <a:lnTo>
                  <a:pt x="1442413" y="545818"/>
                </a:lnTo>
                <a:lnTo>
                  <a:pt x="1429213" y="501513"/>
                </a:lnTo>
                <a:lnTo>
                  <a:pt x="1413344" y="458428"/>
                </a:lnTo>
                <a:lnTo>
                  <a:pt x="1394903" y="416660"/>
                </a:lnTo>
                <a:lnTo>
                  <a:pt x="1373987" y="376303"/>
                </a:lnTo>
                <a:lnTo>
                  <a:pt x="1350692" y="337456"/>
                </a:lnTo>
                <a:lnTo>
                  <a:pt x="1325115" y="300215"/>
                </a:lnTo>
                <a:lnTo>
                  <a:pt x="1297353" y="264677"/>
                </a:lnTo>
                <a:lnTo>
                  <a:pt x="1267502" y="230937"/>
                </a:lnTo>
                <a:lnTo>
                  <a:pt x="1235658" y="199093"/>
                </a:lnTo>
                <a:lnTo>
                  <a:pt x="1201918" y="169242"/>
                </a:lnTo>
                <a:lnTo>
                  <a:pt x="1166380" y="141480"/>
                </a:lnTo>
                <a:lnTo>
                  <a:pt x="1129139" y="115903"/>
                </a:lnTo>
                <a:lnTo>
                  <a:pt x="1090292" y="92608"/>
                </a:lnTo>
                <a:lnTo>
                  <a:pt x="1049935" y="71692"/>
                </a:lnTo>
                <a:lnTo>
                  <a:pt x="1008167" y="53251"/>
                </a:lnTo>
                <a:lnTo>
                  <a:pt x="965082" y="37382"/>
                </a:lnTo>
                <a:lnTo>
                  <a:pt x="920777" y="24182"/>
                </a:lnTo>
                <a:lnTo>
                  <a:pt x="875350" y="13747"/>
                </a:lnTo>
                <a:lnTo>
                  <a:pt x="828897" y="6174"/>
                </a:lnTo>
                <a:lnTo>
                  <a:pt x="781514" y="1559"/>
                </a:lnTo>
                <a:lnTo>
                  <a:pt x="73329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72069" y="4445889"/>
            <a:ext cx="1466850" cy="1466850"/>
          </a:xfrm>
          <a:custGeom>
            <a:avLst/>
            <a:gdLst/>
            <a:ahLst/>
            <a:cxnLst/>
            <a:rect l="l" t="t" r="r" b="b"/>
            <a:pathLst>
              <a:path w="1466850" h="1466850">
                <a:moveTo>
                  <a:pt x="0" y="733298"/>
                </a:moveTo>
                <a:lnTo>
                  <a:pt x="1559" y="685081"/>
                </a:lnTo>
                <a:lnTo>
                  <a:pt x="6174" y="637698"/>
                </a:lnTo>
                <a:lnTo>
                  <a:pt x="13747" y="591245"/>
                </a:lnTo>
                <a:lnTo>
                  <a:pt x="24182" y="545818"/>
                </a:lnTo>
                <a:lnTo>
                  <a:pt x="37382" y="501513"/>
                </a:lnTo>
                <a:lnTo>
                  <a:pt x="53251" y="458428"/>
                </a:lnTo>
                <a:lnTo>
                  <a:pt x="71692" y="416660"/>
                </a:lnTo>
                <a:lnTo>
                  <a:pt x="92608" y="376303"/>
                </a:lnTo>
                <a:lnTo>
                  <a:pt x="115903" y="337456"/>
                </a:lnTo>
                <a:lnTo>
                  <a:pt x="141480" y="300215"/>
                </a:lnTo>
                <a:lnTo>
                  <a:pt x="169242" y="264677"/>
                </a:lnTo>
                <a:lnTo>
                  <a:pt x="199093" y="230937"/>
                </a:lnTo>
                <a:lnTo>
                  <a:pt x="230937" y="199093"/>
                </a:lnTo>
                <a:lnTo>
                  <a:pt x="264677" y="169242"/>
                </a:lnTo>
                <a:lnTo>
                  <a:pt x="300215" y="141480"/>
                </a:lnTo>
                <a:lnTo>
                  <a:pt x="337456" y="115903"/>
                </a:lnTo>
                <a:lnTo>
                  <a:pt x="376303" y="92608"/>
                </a:lnTo>
                <a:lnTo>
                  <a:pt x="416660" y="71692"/>
                </a:lnTo>
                <a:lnTo>
                  <a:pt x="458428" y="53251"/>
                </a:lnTo>
                <a:lnTo>
                  <a:pt x="501513" y="37382"/>
                </a:lnTo>
                <a:lnTo>
                  <a:pt x="545818" y="24182"/>
                </a:lnTo>
                <a:lnTo>
                  <a:pt x="591245" y="13747"/>
                </a:lnTo>
                <a:lnTo>
                  <a:pt x="637698" y="6174"/>
                </a:lnTo>
                <a:lnTo>
                  <a:pt x="685081" y="1559"/>
                </a:lnTo>
                <a:lnTo>
                  <a:pt x="733298" y="0"/>
                </a:lnTo>
                <a:lnTo>
                  <a:pt x="781514" y="1559"/>
                </a:lnTo>
                <a:lnTo>
                  <a:pt x="828897" y="6174"/>
                </a:lnTo>
                <a:lnTo>
                  <a:pt x="875350" y="13747"/>
                </a:lnTo>
                <a:lnTo>
                  <a:pt x="920777" y="24182"/>
                </a:lnTo>
                <a:lnTo>
                  <a:pt x="965082" y="37382"/>
                </a:lnTo>
                <a:lnTo>
                  <a:pt x="1008167" y="53251"/>
                </a:lnTo>
                <a:lnTo>
                  <a:pt x="1049935" y="71692"/>
                </a:lnTo>
                <a:lnTo>
                  <a:pt x="1090292" y="92608"/>
                </a:lnTo>
                <a:lnTo>
                  <a:pt x="1129139" y="115903"/>
                </a:lnTo>
                <a:lnTo>
                  <a:pt x="1166380" y="141480"/>
                </a:lnTo>
                <a:lnTo>
                  <a:pt x="1201918" y="169242"/>
                </a:lnTo>
                <a:lnTo>
                  <a:pt x="1235658" y="199093"/>
                </a:lnTo>
                <a:lnTo>
                  <a:pt x="1267502" y="230937"/>
                </a:lnTo>
                <a:lnTo>
                  <a:pt x="1297353" y="264677"/>
                </a:lnTo>
                <a:lnTo>
                  <a:pt x="1325115" y="300215"/>
                </a:lnTo>
                <a:lnTo>
                  <a:pt x="1350692" y="337456"/>
                </a:lnTo>
                <a:lnTo>
                  <a:pt x="1373987" y="376303"/>
                </a:lnTo>
                <a:lnTo>
                  <a:pt x="1394903" y="416660"/>
                </a:lnTo>
                <a:lnTo>
                  <a:pt x="1413344" y="458428"/>
                </a:lnTo>
                <a:lnTo>
                  <a:pt x="1429213" y="501513"/>
                </a:lnTo>
                <a:lnTo>
                  <a:pt x="1442413" y="545818"/>
                </a:lnTo>
                <a:lnTo>
                  <a:pt x="1452848" y="591245"/>
                </a:lnTo>
                <a:lnTo>
                  <a:pt x="1460421" y="637698"/>
                </a:lnTo>
                <a:lnTo>
                  <a:pt x="1465036" y="685081"/>
                </a:lnTo>
                <a:lnTo>
                  <a:pt x="1466596" y="733298"/>
                </a:lnTo>
                <a:lnTo>
                  <a:pt x="1465036" y="781514"/>
                </a:lnTo>
                <a:lnTo>
                  <a:pt x="1460421" y="828898"/>
                </a:lnTo>
                <a:lnTo>
                  <a:pt x="1452848" y="875354"/>
                </a:lnTo>
                <a:lnTo>
                  <a:pt x="1442413" y="920784"/>
                </a:lnTo>
                <a:lnTo>
                  <a:pt x="1429213" y="965092"/>
                </a:lnTo>
                <a:lnTo>
                  <a:pt x="1413344" y="1008181"/>
                </a:lnTo>
                <a:lnTo>
                  <a:pt x="1394903" y="1049955"/>
                </a:lnTo>
                <a:lnTo>
                  <a:pt x="1373987" y="1090316"/>
                </a:lnTo>
                <a:lnTo>
                  <a:pt x="1350692" y="1129169"/>
                </a:lnTo>
                <a:lnTo>
                  <a:pt x="1325115" y="1166415"/>
                </a:lnTo>
                <a:lnTo>
                  <a:pt x="1297353" y="1201960"/>
                </a:lnTo>
                <a:lnTo>
                  <a:pt x="1267502" y="1235705"/>
                </a:lnTo>
                <a:lnTo>
                  <a:pt x="1235658" y="1267555"/>
                </a:lnTo>
                <a:lnTo>
                  <a:pt x="1201918" y="1297413"/>
                </a:lnTo>
                <a:lnTo>
                  <a:pt x="1166380" y="1325181"/>
                </a:lnTo>
                <a:lnTo>
                  <a:pt x="1129139" y="1350764"/>
                </a:lnTo>
                <a:lnTo>
                  <a:pt x="1090292" y="1374064"/>
                </a:lnTo>
                <a:lnTo>
                  <a:pt x="1049935" y="1394986"/>
                </a:lnTo>
                <a:lnTo>
                  <a:pt x="1008167" y="1413431"/>
                </a:lnTo>
                <a:lnTo>
                  <a:pt x="965082" y="1429304"/>
                </a:lnTo>
                <a:lnTo>
                  <a:pt x="920777" y="1442508"/>
                </a:lnTo>
                <a:lnTo>
                  <a:pt x="875350" y="1452945"/>
                </a:lnTo>
                <a:lnTo>
                  <a:pt x="828897" y="1460521"/>
                </a:lnTo>
                <a:lnTo>
                  <a:pt x="781514" y="1465137"/>
                </a:lnTo>
                <a:lnTo>
                  <a:pt x="733298" y="1466697"/>
                </a:lnTo>
                <a:lnTo>
                  <a:pt x="685081" y="1465137"/>
                </a:lnTo>
                <a:lnTo>
                  <a:pt x="637698" y="1460521"/>
                </a:lnTo>
                <a:lnTo>
                  <a:pt x="591245" y="1452945"/>
                </a:lnTo>
                <a:lnTo>
                  <a:pt x="545818" y="1442508"/>
                </a:lnTo>
                <a:lnTo>
                  <a:pt x="501513" y="1429304"/>
                </a:lnTo>
                <a:lnTo>
                  <a:pt x="458428" y="1413431"/>
                </a:lnTo>
                <a:lnTo>
                  <a:pt x="416660" y="1394986"/>
                </a:lnTo>
                <a:lnTo>
                  <a:pt x="376303" y="1374064"/>
                </a:lnTo>
                <a:lnTo>
                  <a:pt x="337456" y="1350764"/>
                </a:lnTo>
                <a:lnTo>
                  <a:pt x="300215" y="1325181"/>
                </a:lnTo>
                <a:lnTo>
                  <a:pt x="264677" y="1297413"/>
                </a:lnTo>
                <a:lnTo>
                  <a:pt x="230937" y="1267555"/>
                </a:lnTo>
                <a:lnTo>
                  <a:pt x="199093" y="1235705"/>
                </a:lnTo>
                <a:lnTo>
                  <a:pt x="169242" y="1201960"/>
                </a:lnTo>
                <a:lnTo>
                  <a:pt x="141480" y="1166415"/>
                </a:lnTo>
                <a:lnTo>
                  <a:pt x="115903" y="1129169"/>
                </a:lnTo>
                <a:lnTo>
                  <a:pt x="92608" y="1090316"/>
                </a:lnTo>
                <a:lnTo>
                  <a:pt x="71692" y="1049955"/>
                </a:lnTo>
                <a:lnTo>
                  <a:pt x="53251" y="1008181"/>
                </a:lnTo>
                <a:lnTo>
                  <a:pt x="37382" y="965092"/>
                </a:lnTo>
                <a:lnTo>
                  <a:pt x="24182" y="920784"/>
                </a:lnTo>
                <a:lnTo>
                  <a:pt x="13747" y="875354"/>
                </a:lnTo>
                <a:lnTo>
                  <a:pt x="6174" y="828898"/>
                </a:lnTo>
                <a:lnTo>
                  <a:pt x="1559" y="781514"/>
                </a:lnTo>
                <a:lnTo>
                  <a:pt x="0" y="73329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913369" y="4882083"/>
            <a:ext cx="986155" cy="56515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22860" algn="just">
              <a:lnSpc>
                <a:spcPts val="1340"/>
              </a:lnSpc>
              <a:spcBef>
                <a:spcPts val="325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Adapting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3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market 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differences</a:t>
            </a:r>
            <a:endParaRPr sz="13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348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588008" y="437387"/>
            <a:ext cx="6536435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7008" y="760476"/>
            <a:ext cx="5760974" cy="543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849" y="1642998"/>
            <a:ext cx="4715510" cy="857250"/>
          </a:xfrm>
          <a:custGeom>
            <a:avLst/>
            <a:gdLst/>
            <a:ahLst/>
            <a:cxnLst/>
            <a:rect l="l" t="t" r="r" b="b"/>
            <a:pathLst>
              <a:path w="4715510" h="857250">
                <a:moveTo>
                  <a:pt x="2357399" y="0"/>
                </a:moveTo>
                <a:lnTo>
                  <a:pt x="2130370" y="1962"/>
                </a:lnTo>
                <a:lnTo>
                  <a:pt x="1909446" y="7728"/>
                </a:lnTo>
                <a:lnTo>
                  <a:pt x="1695614" y="17119"/>
                </a:lnTo>
                <a:lnTo>
                  <a:pt x="1489864" y="29956"/>
                </a:lnTo>
                <a:lnTo>
                  <a:pt x="1293182" y="46058"/>
                </a:lnTo>
                <a:lnTo>
                  <a:pt x="1167587" y="58518"/>
                </a:lnTo>
                <a:lnTo>
                  <a:pt x="1046754" y="72297"/>
                </a:lnTo>
                <a:lnTo>
                  <a:pt x="930976" y="87341"/>
                </a:lnTo>
                <a:lnTo>
                  <a:pt x="820547" y="103596"/>
                </a:lnTo>
                <a:lnTo>
                  <a:pt x="715758" y="121011"/>
                </a:lnTo>
                <a:lnTo>
                  <a:pt x="665570" y="130136"/>
                </a:lnTo>
                <a:lnTo>
                  <a:pt x="616902" y="139530"/>
                </a:lnTo>
                <a:lnTo>
                  <a:pt x="569791" y="149188"/>
                </a:lnTo>
                <a:lnTo>
                  <a:pt x="524273" y="159102"/>
                </a:lnTo>
                <a:lnTo>
                  <a:pt x="480384" y="169266"/>
                </a:lnTo>
                <a:lnTo>
                  <a:pt x="438162" y="179674"/>
                </a:lnTo>
                <a:lnTo>
                  <a:pt x="397643" y="190317"/>
                </a:lnTo>
                <a:lnTo>
                  <a:pt x="358863" y="201191"/>
                </a:lnTo>
                <a:lnTo>
                  <a:pt x="321860" y="212287"/>
                </a:lnTo>
                <a:lnTo>
                  <a:pt x="253327" y="235123"/>
                </a:lnTo>
                <a:lnTo>
                  <a:pt x="192338" y="258772"/>
                </a:lnTo>
                <a:lnTo>
                  <a:pt x="139185" y="283180"/>
                </a:lnTo>
                <a:lnTo>
                  <a:pt x="94162" y="308294"/>
                </a:lnTo>
                <a:lnTo>
                  <a:pt x="57559" y="334062"/>
                </a:lnTo>
                <a:lnTo>
                  <a:pt x="29672" y="360430"/>
                </a:lnTo>
                <a:lnTo>
                  <a:pt x="4820" y="400990"/>
                </a:lnTo>
                <a:lnTo>
                  <a:pt x="0" y="428625"/>
                </a:lnTo>
                <a:lnTo>
                  <a:pt x="1211" y="442497"/>
                </a:lnTo>
                <a:lnTo>
                  <a:pt x="19087" y="483427"/>
                </a:lnTo>
                <a:lnTo>
                  <a:pt x="57559" y="523187"/>
                </a:lnTo>
                <a:lnTo>
                  <a:pt x="94161" y="548955"/>
                </a:lnTo>
                <a:lnTo>
                  <a:pt x="139184" y="574069"/>
                </a:lnTo>
                <a:lnTo>
                  <a:pt x="192336" y="598477"/>
                </a:lnTo>
                <a:lnTo>
                  <a:pt x="253325" y="622126"/>
                </a:lnTo>
                <a:lnTo>
                  <a:pt x="321857" y="644962"/>
                </a:lnTo>
                <a:lnTo>
                  <a:pt x="358860" y="656058"/>
                </a:lnTo>
                <a:lnTo>
                  <a:pt x="397640" y="666932"/>
                </a:lnTo>
                <a:lnTo>
                  <a:pt x="438159" y="677575"/>
                </a:lnTo>
                <a:lnTo>
                  <a:pt x="480381" y="687983"/>
                </a:lnTo>
                <a:lnTo>
                  <a:pt x="524269" y="698147"/>
                </a:lnTo>
                <a:lnTo>
                  <a:pt x="569787" y="708061"/>
                </a:lnTo>
                <a:lnTo>
                  <a:pt x="616898" y="717719"/>
                </a:lnTo>
                <a:lnTo>
                  <a:pt x="665565" y="727113"/>
                </a:lnTo>
                <a:lnTo>
                  <a:pt x="715753" y="736238"/>
                </a:lnTo>
                <a:lnTo>
                  <a:pt x="767424" y="745087"/>
                </a:lnTo>
                <a:lnTo>
                  <a:pt x="875070" y="761929"/>
                </a:lnTo>
                <a:lnTo>
                  <a:pt x="988210" y="777585"/>
                </a:lnTo>
                <a:lnTo>
                  <a:pt x="1106551" y="792003"/>
                </a:lnTo>
                <a:lnTo>
                  <a:pt x="1229802" y="805129"/>
                </a:lnTo>
                <a:lnTo>
                  <a:pt x="1357668" y="816910"/>
                </a:lnTo>
                <a:lnTo>
                  <a:pt x="1489858" y="827293"/>
                </a:lnTo>
                <a:lnTo>
                  <a:pt x="1695610" y="840130"/>
                </a:lnTo>
                <a:lnTo>
                  <a:pt x="1909442" y="849521"/>
                </a:lnTo>
                <a:lnTo>
                  <a:pt x="2130368" y="855287"/>
                </a:lnTo>
                <a:lnTo>
                  <a:pt x="2357399" y="857250"/>
                </a:lnTo>
                <a:lnTo>
                  <a:pt x="2584441" y="855287"/>
                </a:lnTo>
                <a:lnTo>
                  <a:pt x="2805377" y="849521"/>
                </a:lnTo>
                <a:lnTo>
                  <a:pt x="3019219" y="840130"/>
                </a:lnTo>
                <a:lnTo>
                  <a:pt x="3224980" y="827293"/>
                </a:lnTo>
                <a:lnTo>
                  <a:pt x="3357176" y="816910"/>
                </a:lnTo>
                <a:lnTo>
                  <a:pt x="3485048" y="805129"/>
                </a:lnTo>
                <a:lnTo>
                  <a:pt x="3608304" y="792003"/>
                </a:lnTo>
                <a:lnTo>
                  <a:pt x="3726651" y="777585"/>
                </a:lnTo>
                <a:lnTo>
                  <a:pt x="3839795" y="761929"/>
                </a:lnTo>
                <a:lnTo>
                  <a:pt x="3947445" y="745087"/>
                </a:lnTo>
                <a:lnTo>
                  <a:pt x="3999118" y="736238"/>
                </a:lnTo>
                <a:lnTo>
                  <a:pt x="4049308" y="727113"/>
                </a:lnTo>
                <a:lnTo>
                  <a:pt x="4097978" y="717719"/>
                </a:lnTo>
                <a:lnTo>
                  <a:pt x="4145091" y="708061"/>
                </a:lnTo>
                <a:lnTo>
                  <a:pt x="4190610" y="698147"/>
                </a:lnTo>
                <a:lnTo>
                  <a:pt x="4234500" y="687983"/>
                </a:lnTo>
                <a:lnTo>
                  <a:pt x="4276724" y="677575"/>
                </a:lnTo>
                <a:lnTo>
                  <a:pt x="4317244" y="666932"/>
                </a:lnTo>
                <a:lnTo>
                  <a:pt x="4356025" y="656058"/>
                </a:lnTo>
                <a:lnTo>
                  <a:pt x="4393030" y="644962"/>
                </a:lnTo>
                <a:lnTo>
                  <a:pt x="4461565" y="622126"/>
                </a:lnTo>
                <a:lnTo>
                  <a:pt x="4522556" y="598477"/>
                </a:lnTo>
                <a:lnTo>
                  <a:pt x="4575710" y="574069"/>
                </a:lnTo>
                <a:lnTo>
                  <a:pt x="4620735" y="548955"/>
                </a:lnTo>
                <a:lnTo>
                  <a:pt x="4657338" y="523187"/>
                </a:lnTo>
                <a:lnTo>
                  <a:pt x="4685227" y="496819"/>
                </a:lnTo>
                <a:lnTo>
                  <a:pt x="4710079" y="456259"/>
                </a:lnTo>
                <a:lnTo>
                  <a:pt x="4714900" y="428625"/>
                </a:lnTo>
                <a:lnTo>
                  <a:pt x="4713689" y="414752"/>
                </a:lnTo>
                <a:lnTo>
                  <a:pt x="4695812" y="373822"/>
                </a:lnTo>
                <a:lnTo>
                  <a:pt x="4657338" y="334062"/>
                </a:lnTo>
                <a:lnTo>
                  <a:pt x="4620735" y="308294"/>
                </a:lnTo>
                <a:lnTo>
                  <a:pt x="4575710" y="283180"/>
                </a:lnTo>
                <a:lnTo>
                  <a:pt x="4522556" y="258772"/>
                </a:lnTo>
                <a:lnTo>
                  <a:pt x="4461565" y="235123"/>
                </a:lnTo>
                <a:lnTo>
                  <a:pt x="4393030" y="212287"/>
                </a:lnTo>
                <a:lnTo>
                  <a:pt x="4356025" y="201191"/>
                </a:lnTo>
                <a:lnTo>
                  <a:pt x="4317244" y="190317"/>
                </a:lnTo>
                <a:lnTo>
                  <a:pt x="4276724" y="179674"/>
                </a:lnTo>
                <a:lnTo>
                  <a:pt x="4234500" y="169266"/>
                </a:lnTo>
                <a:lnTo>
                  <a:pt x="4190610" y="159102"/>
                </a:lnTo>
                <a:lnTo>
                  <a:pt x="4145091" y="149188"/>
                </a:lnTo>
                <a:lnTo>
                  <a:pt x="4097978" y="139530"/>
                </a:lnTo>
                <a:lnTo>
                  <a:pt x="4049308" y="130136"/>
                </a:lnTo>
                <a:lnTo>
                  <a:pt x="3999118" y="121011"/>
                </a:lnTo>
                <a:lnTo>
                  <a:pt x="3894325" y="103596"/>
                </a:lnTo>
                <a:lnTo>
                  <a:pt x="3783891" y="87341"/>
                </a:lnTo>
                <a:lnTo>
                  <a:pt x="3668109" y="72297"/>
                </a:lnTo>
                <a:lnTo>
                  <a:pt x="3547271" y="58518"/>
                </a:lnTo>
                <a:lnTo>
                  <a:pt x="3421671" y="46058"/>
                </a:lnTo>
                <a:lnTo>
                  <a:pt x="3224980" y="29956"/>
                </a:lnTo>
                <a:lnTo>
                  <a:pt x="3019219" y="17119"/>
                </a:lnTo>
                <a:lnTo>
                  <a:pt x="2805377" y="7728"/>
                </a:lnTo>
                <a:lnTo>
                  <a:pt x="2584441" y="1962"/>
                </a:lnTo>
                <a:lnTo>
                  <a:pt x="235739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849" y="1642998"/>
            <a:ext cx="4715510" cy="857250"/>
          </a:xfrm>
          <a:custGeom>
            <a:avLst/>
            <a:gdLst/>
            <a:ahLst/>
            <a:cxnLst/>
            <a:rect l="l" t="t" r="r" b="b"/>
            <a:pathLst>
              <a:path w="4715510" h="857250">
                <a:moveTo>
                  <a:pt x="0" y="428625"/>
                </a:moveTo>
                <a:lnTo>
                  <a:pt x="10791" y="387344"/>
                </a:lnTo>
                <a:lnTo>
                  <a:pt x="42508" y="347174"/>
                </a:lnTo>
                <a:lnTo>
                  <a:pt x="74789" y="321100"/>
                </a:lnTo>
                <a:lnTo>
                  <a:pt x="115639" y="295652"/>
                </a:lnTo>
                <a:lnTo>
                  <a:pt x="164764" y="270884"/>
                </a:lnTo>
                <a:lnTo>
                  <a:pt x="221872" y="246849"/>
                </a:lnTo>
                <a:lnTo>
                  <a:pt x="286669" y="223600"/>
                </a:lnTo>
                <a:lnTo>
                  <a:pt x="358863" y="201191"/>
                </a:lnTo>
                <a:lnTo>
                  <a:pt x="397643" y="190317"/>
                </a:lnTo>
                <a:lnTo>
                  <a:pt x="438162" y="179674"/>
                </a:lnTo>
                <a:lnTo>
                  <a:pt x="480384" y="169266"/>
                </a:lnTo>
                <a:lnTo>
                  <a:pt x="524273" y="159102"/>
                </a:lnTo>
                <a:lnTo>
                  <a:pt x="569791" y="149188"/>
                </a:lnTo>
                <a:lnTo>
                  <a:pt x="616902" y="139530"/>
                </a:lnTo>
                <a:lnTo>
                  <a:pt x="665570" y="130136"/>
                </a:lnTo>
                <a:lnTo>
                  <a:pt x="715758" y="121011"/>
                </a:lnTo>
                <a:lnTo>
                  <a:pt x="767429" y="112162"/>
                </a:lnTo>
                <a:lnTo>
                  <a:pt x="820547" y="103596"/>
                </a:lnTo>
                <a:lnTo>
                  <a:pt x="875075" y="95320"/>
                </a:lnTo>
                <a:lnTo>
                  <a:pt x="930976" y="87341"/>
                </a:lnTo>
                <a:lnTo>
                  <a:pt x="988215" y="79664"/>
                </a:lnTo>
                <a:lnTo>
                  <a:pt x="1046754" y="72297"/>
                </a:lnTo>
                <a:lnTo>
                  <a:pt x="1106557" y="65246"/>
                </a:lnTo>
                <a:lnTo>
                  <a:pt x="1167587" y="58518"/>
                </a:lnTo>
                <a:lnTo>
                  <a:pt x="1229807" y="52120"/>
                </a:lnTo>
                <a:lnTo>
                  <a:pt x="1293182" y="46058"/>
                </a:lnTo>
                <a:lnTo>
                  <a:pt x="1357674" y="40339"/>
                </a:lnTo>
                <a:lnTo>
                  <a:pt x="1423247" y="34969"/>
                </a:lnTo>
                <a:lnTo>
                  <a:pt x="1489864" y="29956"/>
                </a:lnTo>
                <a:lnTo>
                  <a:pt x="1557488" y="25305"/>
                </a:lnTo>
                <a:lnTo>
                  <a:pt x="1626084" y="21024"/>
                </a:lnTo>
                <a:lnTo>
                  <a:pt x="1695614" y="17119"/>
                </a:lnTo>
                <a:lnTo>
                  <a:pt x="1766042" y="13597"/>
                </a:lnTo>
                <a:lnTo>
                  <a:pt x="1837332" y="10465"/>
                </a:lnTo>
                <a:lnTo>
                  <a:pt x="1909446" y="7728"/>
                </a:lnTo>
                <a:lnTo>
                  <a:pt x="1982348" y="5394"/>
                </a:lnTo>
                <a:lnTo>
                  <a:pt x="2056001" y="3470"/>
                </a:lnTo>
                <a:lnTo>
                  <a:pt x="2130370" y="1962"/>
                </a:lnTo>
                <a:lnTo>
                  <a:pt x="2205417" y="876"/>
                </a:lnTo>
                <a:lnTo>
                  <a:pt x="2281105" y="220"/>
                </a:lnTo>
                <a:lnTo>
                  <a:pt x="2357399" y="0"/>
                </a:lnTo>
                <a:lnTo>
                  <a:pt x="2433697" y="220"/>
                </a:lnTo>
                <a:lnTo>
                  <a:pt x="2509390" y="876"/>
                </a:lnTo>
                <a:lnTo>
                  <a:pt x="2584441" y="1962"/>
                </a:lnTo>
                <a:lnTo>
                  <a:pt x="2658813" y="3470"/>
                </a:lnTo>
                <a:lnTo>
                  <a:pt x="2732471" y="5394"/>
                </a:lnTo>
                <a:lnTo>
                  <a:pt x="2805377" y="7728"/>
                </a:lnTo>
                <a:lnTo>
                  <a:pt x="2877495" y="10465"/>
                </a:lnTo>
                <a:lnTo>
                  <a:pt x="2948788" y="13597"/>
                </a:lnTo>
                <a:lnTo>
                  <a:pt x="3019219" y="17119"/>
                </a:lnTo>
                <a:lnTo>
                  <a:pt x="3088753" y="21024"/>
                </a:lnTo>
                <a:lnTo>
                  <a:pt x="3157352" y="25305"/>
                </a:lnTo>
                <a:lnTo>
                  <a:pt x="3224980" y="29956"/>
                </a:lnTo>
                <a:lnTo>
                  <a:pt x="3291600" y="34969"/>
                </a:lnTo>
                <a:lnTo>
                  <a:pt x="3357176" y="40339"/>
                </a:lnTo>
                <a:lnTo>
                  <a:pt x="3421671" y="46058"/>
                </a:lnTo>
                <a:lnTo>
                  <a:pt x="3485048" y="52120"/>
                </a:lnTo>
                <a:lnTo>
                  <a:pt x="3547271" y="58518"/>
                </a:lnTo>
                <a:lnTo>
                  <a:pt x="3608304" y="65246"/>
                </a:lnTo>
                <a:lnTo>
                  <a:pt x="3668109" y="72297"/>
                </a:lnTo>
                <a:lnTo>
                  <a:pt x="3726651" y="79664"/>
                </a:lnTo>
                <a:lnTo>
                  <a:pt x="3783891" y="87341"/>
                </a:lnTo>
                <a:lnTo>
                  <a:pt x="3839795" y="95320"/>
                </a:lnTo>
                <a:lnTo>
                  <a:pt x="3894325" y="103596"/>
                </a:lnTo>
                <a:lnTo>
                  <a:pt x="3947445" y="112162"/>
                </a:lnTo>
                <a:lnTo>
                  <a:pt x="3999118" y="121011"/>
                </a:lnTo>
                <a:lnTo>
                  <a:pt x="4049308" y="130136"/>
                </a:lnTo>
                <a:lnTo>
                  <a:pt x="4097978" y="139530"/>
                </a:lnTo>
                <a:lnTo>
                  <a:pt x="4145091" y="149188"/>
                </a:lnTo>
                <a:lnTo>
                  <a:pt x="4190610" y="159102"/>
                </a:lnTo>
                <a:lnTo>
                  <a:pt x="4234500" y="169266"/>
                </a:lnTo>
                <a:lnTo>
                  <a:pt x="4276724" y="179674"/>
                </a:lnTo>
                <a:lnTo>
                  <a:pt x="4317244" y="190317"/>
                </a:lnTo>
                <a:lnTo>
                  <a:pt x="4356025" y="201191"/>
                </a:lnTo>
                <a:lnTo>
                  <a:pt x="4393030" y="212287"/>
                </a:lnTo>
                <a:lnTo>
                  <a:pt x="4461565" y="235123"/>
                </a:lnTo>
                <a:lnTo>
                  <a:pt x="4522556" y="258772"/>
                </a:lnTo>
                <a:lnTo>
                  <a:pt x="4575710" y="283180"/>
                </a:lnTo>
                <a:lnTo>
                  <a:pt x="4620735" y="308294"/>
                </a:lnTo>
                <a:lnTo>
                  <a:pt x="4657338" y="334062"/>
                </a:lnTo>
                <a:lnTo>
                  <a:pt x="4685227" y="360430"/>
                </a:lnTo>
                <a:lnTo>
                  <a:pt x="4710079" y="400990"/>
                </a:lnTo>
                <a:lnTo>
                  <a:pt x="4714900" y="428625"/>
                </a:lnTo>
                <a:lnTo>
                  <a:pt x="4713689" y="442497"/>
                </a:lnTo>
                <a:lnTo>
                  <a:pt x="4710079" y="456259"/>
                </a:lnTo>
                <a:lnTo>
                  <a:pt x="4685227" y="496819"/>
                </a:lnTo>
                <a:lnTo>
                  <a:pt x="4657338" y="523187"/>
                </a:lnTo>
                <a:lnTo>
                  <a:pt x="4620735" y="548955"/>
                </a:lnTo>
                <a:lnTo>
                  <a:pt x="4575710" y="574069"/>
                </a:lnTo>
                <a:lnTo>
                  <a:pt x="4522556" y="598477"/>
                </a:lnTo>
                <a:lnTo>
                  <a:pt x="4461565" y="622126"/>
                </a:lnTo>
                <a:lnTo>
                  <a:pt x="4393030" y="644962"/>
                </a:lnTo>
                <a:lnTo>
                  <a:pt x="4356025" y="656058"/>
                </a:lnTo>
                <a:lnTo>
                  <a:pt x="4317244" y="666932"/>
                </a:lnTo>
                <a:lnTo>
                  <a:pt x="4276724" y="677575"/>
                </a:lnTo>
                <a:lnTo>
                  <a:pt x="4234500" y="687983"/>
                </a:lnTo>
                <a:lnTo>
                  <a:pt x="4190610" y="698147"/>
                </a:lnTo>
                <a:lnTo>
                  <a:pt x="4145091" y="708061"/>
                </a:lnTo>
                <a:lnTo>
                  <a:pt x="4097978" y="717719"/>
                </a:lnTo>
                <a:lnTo>
                  <a:pt x="4049308" y="727113"/>
                </a:lnTo>
                <a:lnTo>
                  <a:pt x="3999118" y="736238"/>
                </a:lnTo>
                <a:lnTo>
                  <a:pt x="3947445" y="745087"/>
                </a:lnTo>
                <a:lnTo>
                  <a:pt x="3894325" y="753653"/>
                </a:lnTo>
                <a:lnTo>
                  <a:pt x="3839795" y="761929"/>
                </a:lnTo>
                <a:lnTo>
                  <a:pt x="3783891" y="769908"/>
                </a:lnTo>
                <a:lnTo>
                  <a:pt x="3726651" y="777585"/>
                </a:lnTo>
                <a:lnTo>
                  <a:pt x="3668109" y="784952"/>
                </a:lnTo>
                <a:lnTo>
                  <a:pt x="3608304" y="792003"/>
                </a:lnTo>
                <a:lnTo>
                  <a:pt x="3547271" y="798731"/>
                </a:lnTo>
                <a:lnTo>
                  <a:pt x="3485048" y="805129"/>
                </a:lnTo>
                <a:lnTo>
                  <a:pt x="3421671" y="811191"/>
                </a:lnTo>
                <a:lnTo>
                  <a:pt x="3357176" y="816910"/>
                </a:lnTo>
                <a:lnTo>
                  <a:pt x="3291600" y="822280"/>
                </a:lnTo>
                <a:lnTo>
                  <a:pt x="3224980" y="827293"/>
                </a:lnTo>
                <a:lnTo>
                  <a:pt x="3157352" y="831944"/>
                </a:lnTo>
                <a:lnTo>
                  <a:pt x="3088753" y="836225"/>
                </a:lnTo>
                <a:lnTo>
                  <a:pt x="3019219" y="840130"/>
                </a:lnTo>
                <a:lnTo>
                  <a:pt x="2948788" y="843652"/>
                </a:lnTo>
                <a:lnTo>
                  <a:pt x="2877495" y="846784"/>
                </a:lnTo>
                <a:lnTo>
                  <a:pt x="2805377" y="849521"/>
                </a:lnTo>
                <a:lnTo>
                  <a:pt x="2732471" y="851855"/>
                </a:lnTo>
                <a:lnTo>
                  <a:pt x="2658813" y="853779"/>
                </a:lnTo>
                <a:lnTo>
                  <a:pt x="2584441" y="855287"/>
                </a:lnTo>
                <a:lnTo>
                  <a:pt x="2509390" y="856373"/>
                </a:lnTo>
                <a:lnTo>
                  <a:pt x="2433697" y="857029"/>
                </a:lnTo>
                <a:lnTo>
                  <a:pt x="2357399" y="857250"/>
                </a:lnTo>
                <a:lnTo>
                  <a:pt x="2281105" y="857029"/>
                </a:lnTo>
                <a:lnTo>
                  <a:pt x="2205415" y="856373"/>
                </a:lnTo>
                <a:lnTo>
                  <a:pt x="2130368" y="855287"/>
                </a:lnTo>
                <a:lnTo>
                  <a:pt x="2055999" y="853779"/>
                </a:lnTo>
                <a:lnTo>
                  <a:pt x="1982345" y="851855"/>
                </a:lnTo>
                <a:lnTo>
                  <a:pt x="1909442" y="849521"/>
                </a:lnTo>
                <a:lnTo>
                  <a:pt x="1837328" y="846784"/>
                </a:lnTo>
                <a:lnTo>
                  <a:pt x="1766038" y="843652"/>
                </a:lnTo>
                <a:lnTo>
                  <a:pt x="1695610" y="840130"/>
                </a:lnTo>
                <a:lnTo>
                  <a:pt x="1626079" y="836225"/>
                </a:lnTo>
                <a:lnTo>
                  <a:pt x="1557483" y="831944"/>
                </a:lnTo>
                <a:lnTo>
                  <a:pt x="1489858" y="827293"/>
                </a:lnTo>
                <a:lnTo>
                  <a:pt x="1423241" y="822280"/>
                </a:lnTo>
                <a:lnTo>
                  <a:pt x="1357668" y="816910"/>
                </a:lnTo>
                <a:lnTo>
                  <a:pt x="1293176" y="811191"/>
                </a:lnTo>
                <a:lnTo>
                  <a:pt x="1229802" y="805129"/>
                </a:lnTo>
                <a:lnTo>
                  <a:pt x="1167581" y="798731"/>
                </a:lnTo>
                <a:lnTo>
                  <a:pt x="1106551" y="792003"/>
                </a:lnTo>
                <a:lnTo>
                  <a:pt x="1046748" y="784952"/>
                </a:lnTo>
                <a:lnTo>
                  <a:pt x="988210" y="777585"/>
                </a:lnTo>
                <a:lnTo>
                  <a:pt x="930971" y="769908"/>
                </a:lnTo>
                <a:lnTo>
                  <a:pt x="875070" y="761929"/>
                </a:lnTo>
                <a:lnTo>
                  <a:pt x="820542" y="753653"/>
                </a:lnTo>
                <a:lnTo>
                  <a:pt x="767424" y="745087"/>
                </a:lnTo>
                <a:lnTo>
                  <a:pt x="715753" y="736238"/>
                </a:lnTo>
                <a:lnTo>
                  <a:pt x="665565" y="727113"/>
                </a:lnTo>
                <a:lnTo>
                  <a:pt x="616898" y="717719"/>
                </a:lnTo>
                <a:lnTo>
                  <a:pt x="569787" y="708061"/>
                </a:lnTo>
                <a:lnTo>
                  <a:pt x="524269" y="698147"/>
                </a:lnTo>
                <a:lnTo>
                  <a:pt x="480381" y="687983"/>
                </a:lnTo>
                <a:lnTo>
                  <a:pt x="438159" y="677575"/>
                </a:lnTo>
                <a:lnTo>
                  <a:pt x="397640" y="666932"/>
                </a:lnTo>
                <a:lnTo>
                  <a:pt x="358860" y="656058"/>
                </a:lnTo>
                <a:lnTo>
                  <a:pt x="321857" y="644962"/>
                </a:lnTo>
                <a:lnTo>
                  <a:pt x="253325" y="622126"/>
                </a:lnTo>
                <a:lnTo>
                  <a:pt x="192336" y="598477"/>
                </a:lnTo>
                <a:lnTo>
                  <a:pt x="139184" y="574069"/>
                </a:lnTo>
                <a:lnTo>
                  <a:pt x="94161" y="548955"/>
                </a:lnTo>
                <a:lnTo>
                  <a:pt x="57559" y="523187"/>
                </a:lnTo>
                <a:lnTo>
                  <a:pt x="29671" y="496819"/>
                </a:lnTo>
                <a:lnTo>
                  <a:pt x="4820" y="456259"/>
                </a:lnTo>
                <a:lnTo>
                  <a:pt x="0" y="4286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3323" y="1768601"/>
            <a:ext cx="3334385" cy="606425"/>
          </a:xfrm>
          <a:custGeom>
            <a:avLst/>
            <a:gdLst/>
            <a:ahLst/>
            <a:cxnLst/>
            <a:rect l="l" t="t" r="r" b="b"/>
            <a:pathLst>
              <a:path w="3334385" h="606425">
                <a:moveTo>
                  <a:pt x="0" y="606171"/>
                </a:moveTo>
                <a:lnTo>
                  <a:pt x="3333877" y="606171"/>
                </a:lnTo>
                <a:lnTo>
                  <a:pt x="3333877" y="0"/>
                </a:lnTo>
                <a:lnTo>
                  <a:pt x="0" y="0"/>
                </a:lnTo>
                <a:lnTo>
                  <a:pt x="0" y="606171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44397" y="1884045"/>
            <a:ext cx="33115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</a:rPr>
              <a:t>(a) Increased market</a:t>
            </a:r>
            <a:r>
              <a:rPr sz="2000" spc="-14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share.</a:t>
            </a:r>
            <a:endParaRPr sz="2000"/>
          </a:p>
        </p:txBody>
      </p:sp>
      <p:sp>
        <p:nvSpPr>
          <p:cNvPr id="16" name="object 16"/>
          <p:cNvSpPr txBox="1"/>
          <p:nvPr/>
        </p:nvSpPr>
        <p:spPr>
          <a:xfrm>
            <a:off x="1579244" y="2526283"/>
            <a:ext cx="7090409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Offering standard products and </a:t>
            </a:r>
            <a:r>
              <a:rPr sz="2000" b="1" spc="-5" dirty="0">
                <a:latin typeface="Arial"/>
                <a:cs typeface="Arial"/>
              </a:rPr>
              <a:t>services </a:t>
            </a:r>
            <a:r>
              <a:rPr sz="2000" b="1" dirty="0">
                <a:latin typeface="Arial"/>
                <a:cs typeface="Arial"/>
              </a:rPr>
              <a:t>across countries  reduces the boundaries of the </a:t>
            </a:r>
            <a:r>
              <a:rPr sz="2000" b="1" spc="-5" dirty="0">
                <a:latin typeface="Arial"/>
                <a:cs typeface="Arial"/>
              </a:rPr>
              <a:t>served </a:t>
            </a:r>
            <a:r>
              <a:rPr sz="2000" b="1" dirty="0">
                <a:latin typeface="Arial"/>
                <a:cs typeface="Arial"/>
              </a:rPr>
              <a:t>market to only</a:t>
            </a:r>
            <a:r>
              <a:rPr sz="2000" b="1" spc="-1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those  customers </a:t>
            </a:r>
            <a:r>
              <a:rPr sz="2000" b="1" spc="5" dirty="0">
                <a:latin typeface="Arial"/>
                <a:cs typeface="Arial"/>
              </a:rPr>
              <a:t>whose </a:t>
            </a:r>
            <a:r>
              <a:rPr sz="2000" b="1" dirty="0">
                <a:latin typeface="Arial"/>
                <a:cs typeface="Arial"/>
              </a:rPr>
              <a:t>needs are uniform across</a:t>
            </a:r>
            <a:r>
              <a:rPr sz="2000" b="1" spc="-1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countries.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2849" y="3857625"/>
            <a:ext cx="4715510" cy="857250"/>
          </a:xfrm>
          <a:custGeom>
            <a:avLst/>
            <a:gdLst/>
            <a:ahLst/>
            <a:cxnLst/>
            <a:rect l="l" t="t" r="r" b="b"/>
            <a:pathLst>
              <a:path w="4715510" h="857250">
                <a:moveTo>
                  <a:pt x="2357399" y="0"/>
                </a:moveTo>
                <a:lnTo>
                  <a:pt x="2130370" y="1962"/>
                </a:lnTo>
                <a:lnTo>
                  <a:pt x="1909446" y="7728"/>
                </a:lnTo>
                <a:lnTo>
                  <a:pt x="1695614" y="17119"/>
                </a:lnTo>
                <a:lnTo>
                  <a:pt x="1489864" y="29956"/>
                </a:lnTo>
                <a:lnTo>
                  <a:pt x="1293182" y="46058"/>
                </a:lnTo>
                <a:lnTo>
                  <a:pt x="1167587" y="58518"/>
                </a:lnTo>
                <a:lnTo>
                  <a:pt x="1046754" y="72297"/>
                </a:lnTo>
                <a:lnTo>
                  <a:pt x="930976" y="87341"/>
                </a:lnTo>
                <a:lnTo>
                  <a:pt x="820547" y="103596"/>
                </a:lnTo>
                <a:lnTo>
                  <a:pt x="715758" y="121011"/>
                </a:lnTo>
                <a:lnTo>
                  <a:pt x="665570" y="130136"/>
                </a:lnTo>
                <a:lnTo>
                  <a:pt x="616902" y="139530"/>
                </a:lnTo>
                <a:lnTo>
                  <a:pt x="569791" y="149188"/>
                </a:lnTo>
                <a:lnTo>
                  <a:pt x="524273" y="159102"/>
                </a:lnTo>
                <a:lnTo>
                  <a:pt x="480384" y="169266"/>
                </a:lnTo>
                <a:lnTo>
                  <a:pt x="438162" y="179674"/>
                </a:lnTo>
                <a:lnTo>
                  <a:pt x="397643" y="190317"/>
                </a:lnTo>
                <a:lnTo>
                  <a:pt x="358863" y="201191"/>
                </a:lnTo>
                <a:lnTo>
                  <a:pt x="321860" y="212287"/>
                </a:lnTo>
                <a:lnTo>
                  <a:pt x="253327" y="235123"/>
                </a:lnTo>
                <a:lnTo>
                  <a:pt x="192338" y="258772"/>
                </a:lnTo>
                <a:lnTo>
                  <a:pt x="139185" y="283180"/>
                </a:lnTo>
                <a:lnTo>
                  <a:pt x="94162" y="308294"/>
                </a:lnTo>
                <a:lnTo>
                  <a:pt x="57559" y="334062"/>
                </a:lnTo>
                <a:lnTo>
                  <a:pt x="29672" y="360430"/>
                </a:lnTo>
                <a:lnTo>
                  <a:pt x="4820" y="400990"/>
                </a:lnTo>
                <a:lnTo>
                  <a:pt x="0" y="428625"/>
                </a:lnTo>
                <a:lnTo>
                  <a:pt x="1211" y="442497"/>
                </a:lnTo>
                <a:lnTo>
                  <a:pt x="19087" y="483427"/>
                </a:lnTo>
                <a:lnTo>
                  <a:pt x="57559" y="523187"/>
                </a:lnTo>
                <a:lnTo>
                  <a:pt x="94161" y="548955"/>
                </a:lnTo>
                <a:lnTo>
                  <a:pt x="139184" y="574069"/>
                </a:lnTo>
                <a:lnTo>
                  <a:pt x="192336" y="598477"/>
                </a:lnTo>
                <a:lnTo>
                  <a:pt x="253325" y="622126"/>
                </a:lnTo>
                <a:lnTo>
                  <a:pt x="321857" y="644962"/>
                </a:lnTo>
                <a:lnTo>
                  <a:pt x="358860" y="656058"/>
                </a:lnTo>
                <a:lnTo>
                  <a:pt x="397640" y="666932"/>
                </a:lnTo>
                <a:lnTo>
                  <a:pt x="438159" y="677575"/>
                </a:lnTo>
                <a:lnTo>
                  <a:pt x="480381" y="687983"/>
                </a:lnTo>
                <a:lnTo>
                  <a:pt x="524269" y="698147"/>
                </a:lnTo>
                <a:lnTo>
                  <a:pt x="569787" y="708061"/>
                </a:lnTo>
                <a:lnTo>
                  <a:pt x="616898" y="717719"/>
                </a:lnTo>
                <a:lnTo>
                  <a:pt x="665565" y="727113"/>
                </a:lnTo>
                <a:lnTo>
                  <a:pt x="715753" y="736238"/>
                </a:lnTo>
                <a:lnTo>
                  <a:pt x="767424" y="745087"/>
                </a:lnTo>
                <a:lnTo>
                  <a:pt x="875070" y="761929"/>
                </a:lnTo>
                <a:lnTo>
                  <a:pt x="988210" y="777585"/>
                </a:lnTo>
                <a:lnTo>
                  <a:pt x="1106551" y="792003"/>
                </a:lnTo>
                <a:lnTo>
                  <a:pt x="1229802" y="805129"/>
                </a:lnTo>
                <a:lnTo>
                  <a:pt x="1357668" y="816910"/>
                </a:lnTo>
                <a:lnTo>
                  <a:pt x="1489858" y="827293"/>
                </a:lnTo>
                <a:lnTo>
                  <a:pt x="1695610" y="840130"/>
                </a:lnTo>
                <a:lnTo>
                  <a:pt x="1909442" y="849521"/>
                </a:lnTo>
                <a:lnTo>
                  <a:pt x="2130368" y="855287"/>
                </a:lnTo>
                <a:lnTo>
                  <a:pt x="2357399" y="857250"/>
                </a:lnTo>
                <a:lnTo>
                  <a:pt x="2433697" y="857029"/>
                </a:lnTo>
                <a:lnTo>
                  <a:pt x="2509390" y="856373"/>
                </a:lnTo>
                <a:lnTo>
                  <a:pt x="2584441" y="855287"/>
                </a:lnTo>
                <a:lnTo>
                  <a:pt x="2805377" y="849521"/>
                </a:lnTo>
                <a:lnTo>
                  <a:pt x="3019219" y="840130"/>
                </a:lnTo>
                <a:lnTo>
                  <a:pt x="3224980" y="827293"/>
                </a:lnTo>
                <a:lnTo>
                  <a:pt x="3357176" y="816910"/>
                </a:lnTo>
                <a:lnTo>
                  <a:pt x="3485048" y="805129"/>
                </a:lnTo>
                <a:lnTo>
                  <a:pt x="3608304" y="792003"/>
                </a:lnTo>
                <a:lnTo>
                  <a:pt x="3726651" y="777585"/>
                </a:lnTo>
                <a:lnTo>
                  <a:pt x="3839795" y="761929"/>
                </a:lnTo>
                <a:lnTo>
                  <a:pt x="3947445" y="745087"/>
                </a:lnTo>
                <a:lnTo>
                  <a:pt x="3999118" y="736238"/>
                </a:lnTo>
                <a:lnTo>
                  <a:pt x="4049308" y="727113"/>
                </a:lnTo>
                <a:lnTo>
                  <a:pt x="4097978" y="717719"/>
                </a:lnTo>
                <a:lnTo>
                  <a:pt x="4145091" y="708061"/>
                </a:lnTo>
                <a:lnTo>
                  <a:pt x="4190610" y="698147"/>
                </a:lnTo>
                <a:lnTo>
                  <a:pt x="4234500" y="687983"/>
                </a:lnTo>
                <a:lnTo>
                  <a:pt x="4276724" y="677575"/>
                </a:lnTo>
                <a:lnTo>
                  <a:pt x="4317244" y="666932"/>
                </a:lnTo>
                <a:lnTo>
                  <a:pt x="4356025" y="656058"/>
                </a:lnTo>
                <a:lnTo>
                  <a:pt x="4393030" y="644962"/>
                </a:lnTo>
                <a:lnTo>
                  <a:pt x="4461565" y="622126"/>
                </a:lnTo>
                <a:lnTo>
                  <a:pt x="4522556" y="598477"/>
                </a:lnTo>
                <a:lnTo>
                  <a:pt x="4575710" y="574069"/>
                </a:lnTo>
                <a:lnTo>
                  <a:pt x="4620735" y="548955"/>
                </a:lnTo>
                <a:lnTo>
                  <a:pt x="4657338" y="523187"/>
                </a:lnTo>
                <a:lnTo>
                  <a:pt x="4685227" y="496819"/>
                </a:lnTo>
                <a:lnTo>
                  <a:pt x="4710079" y="456259"/>
                </a:lnTo>
                <a:lnTo>
                  <a:pt x="4714900" y="428625"/>
                </a:lnTo>
                <a:lnTo>
                  <a:pt x="4713689" y="414752"/>
                </a:lnTo>
                <a:lnTo>
                  <a:pt x="4695812" y="373822"/>
                </a:lnTo>
                <a:lnTo>
                  <a:pt x="4657338" y="334062"/>
                </a:lnTo>
                <a:lnTo>
                  <a:pt x="4620735" y="308294"/>
                </a:lnTo>
                <a:lnTo>
                  <a:pt x="4575710" y="283180"/>
                </a:lnTo>
                <a:lnTo>
                  <a:pt x="4522556" y="258772"/>
                </a:lnTo>
                <a:lnTo>
                  <a:pt x="4461565" y="235123"/>
                </a:lnTo>
                <a:lnTo>
                  <a:pt x="4393030" y="212287"/>
                </a:lnTo>
                <a:lnTo>
                  <a:pt x="4356025" y="201191"/>
                </a:lnTo>
                <a:lnTo>
                  <a:pt x="4317244" y="190317"/>
                </a:lnTo>
                <a:lnTo>
                  <a:pt x="4276724" y="179674"/>
                </a:lnTo>
                <a:lnTo>
                  <a:pt x="4234500" y="169266"/>
                </a:lnTo>
                <a:lnTo>
                  <a:pt x="4190610" y="159102"/>
                </a:lnTo>
                <a:lnTo>
                  <a:pt x="4145091" y="149188"/>
                </a:lnTo>
                <a:lnTo>
                  <a:pt x="4097978" y="139530"/>
                </a:lnTo>
                <a:lnTo>
                  <a:pt x="4049308" y="130136"/>
                </a:lnTo>
                <a:lnTo>
                  <a:pt x="3999118" y="121011"/>
                </a:lnTo>
                <a:lnTo>
                  <a:pt x="3894325" y="103596"/>
                </a:lnTo>
                <a:lnTo>
                  <a:pt x="3783891" y="87341"/>
                </a:lnTo>
                <a:lnTo>
                  <a:pt x="3668109" y="72297"/>
                </a:lnTo>
                <a:lnTo>
                  <a:pt x="3547271" y="58518"/>
                </a:lnTo>
                <a:lnTo>
                  <a:pt x="3421671" y="46058"/>
                </a:lnTo>
                <a:lnTo>
                  <a:pt x="3224980" y="29956"/>
                </a:lnTo>
                <a:lnTo>
                  <a:pt x="3019219" y="17119"/>
                </a:lnTo>
                <a:lnTo>
                  <a:pt x="2805377" y="7728"/>
                </a:lnTo>
                <a:lnTo>
                  <a:pt x="2584441" y="1962"/>
                </a:lnTo>
                <a:lnTo>
                  <a:pt x="2509390" y="876"/>
                </a:lnTo>
                <a:lnTo>
                  <a:pt x="2433697" y="220"/>
                </a:lnTo>
                <a:lnTo>
                  <a:pt x="235739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849" y="3857625"/>
            <a:ext cx="4715510" cy="857250"/>
          </a:xfrm>
          <a:custGeom>
            <a:avLst/>
            <a:gdLst/>
            <a:ahLst/>
            <a:cxnLst/>
            <a:rect l="l" t="t" r="r" b="b"/>
            <a:pathLst>
              <a:path w="4715510" h="857250">
                <a:moveTo>
                  <a:pt x="0" y="428625"/>
                </a:moveTo>
                <a:lnTo>
                  <a:pt x="10791" y="387344"/>
                </a:lnTo>
                <a:lnTo>
                  <a:pt x="42508" y="347174"/>
                </a:lnTo>
                <a:lnTo>
                  <a:pt x="74789" y="321100"/>
                </a:lnTo>
                <a:lnTo>
                  <a:pt x="115639" y="295652"/>
                </a:lnTo>
                <a:lnTo>
                  <a:pt x="164764" y="270884"/>
                </a:lnTo>
                <a:lnTo>
                  <a:pt x="221872" y="246849"/>
                </a:lnTo>
                <a:lnTo>
                  <a:pt x="286669" y="223600"/>
                </a:lnTo>
                <a:lnTo>
                  <a:pt x="358863" y="201191"/>
                </a:lnTo>
                <a:lnTo>
                  <a:pt x="397643" y="190317"/>
                </a:lnTo>
                <a:lnTo>
                  <a:pt x="438162" y="179674"/>
                </a:lnTo>
                <a:lnTo>
                  <a:pt x="480384" y="169266"/>
                </a:lnTo>
                <a:lnTo>
                  <a:pt x="524273" y="159102"/>
                </a:lnTo>
                <a:lnTo>
                  <a:pt x="569791" y="149188"/>
                </a:lnTo>
                <a:lnTo>
                  <a:pt x="616902" y="139530"/>
                </a:lnTo>
                <a:lnTo>
                  <a:pt x="665570" y="130136"/>
                </a:lnTo>
                <a:lnTo>
                  <a:pt x="715758" y="121011"/>
                </a:lnTo>
                <a:lnTo>
                  <a:pt x="767429" y="112162"/>
                </a:lnTo>
                <a:lnTo>
                  <a:pt x="820547" y="103596"/>
                </a:lnTo>
                <a:lnTo>
                  <a:pt x="875075" y="95320"/>
                </a:lnTo>
                <a:lnTo>
                  <a:pt x="930976" y="87341"/>
                </a:lnTo>
                <a:lnTo>
                  <a:pt x="988215" y="79664"/>
                </a:lnTo>
                <a:lnTo>
                  <a:pt x="1046754" y="72297"/>
                </a:lnTo>
                <a:lnTo>
                  <a:pt x="1106557" y="65246"/>
                </a:lnTo>
                <a:lnTo>
                  <a:pt x="1167587" y="58518"/>
                </a:lnTo>
                <a:lnTo>
                  <a:pt x="1229807" y="52120"/>
                </a:lnTo>
                <a:lnTo>
                  <a:pt x="1293182" y="46058"/>
                </a:lnTo>
                <a:lnTo>
                  <a:pt x="1357674" y="40339"/>
                </a:lnTo>
                <a:lnTo>
                  <a:pt x="1423247" y="34969"/>
                </a:lnTo>
                <a:lnTo>
                  <a:pt x="1489864" y="29956"/>
                </a:lnTo>
                <a:lnTo>
                  <a:pt x="1557488" y="25305"/>
                </a:lnTo>
                <a:lnTo>
                  <a:pt x="1626084" y="21024"/>
                </a:lnTo>
                <a:lnTo>
                  <a:pt x="1695614" y="17119"/>
                </a:lnTo>
                <a:lnTo>
                  <a:pt x="1766042" y="13597"/>
                </a:lnTo>
                <a:lnTo>
                  <a:pt x="1837332" y="10465"/>
                </a:lnTo>
                <a:lnTo>
                  <a:pt x="1909446" y="7728"/>
                </a:lnTo>
                <a:lnTo>
                  <a:pt x="1982348" y="5394"/>
                </a:lnTo>
                <a:lnTo>
                  <a:pt x="2056001" y="3470"/>
                </a:lnTo>
                <a:lnTo>
                  <a:pt x="2130370" y="1962"/>
                </a:lnTo>
                <a:lnTo>
                  <a:pt x="2205417" y="876"/>
                </a:lnTo>
                <a:lnTo>
                  <a:pt x="2281105" y="220"/>
                </a:lnTo>
                <a:lnTo>
                  <a:pt x="2357399" y="0"/>
                </a:lnTo>
                <a:lnTo>
                  <a:pt x="2433697" y="220"/>
                </a:lnTo>
                <a:lnTo>
                  <a:pt x="2509390" y="876"/>
                </a:lnTo>
                <a:lnTo>
                  <a:pt x="2584441" y="1962"/>
                </a:lnTo>
                <a:lnTo>
                  <a:pt x="2658813" y="3470"/>
                </a:lnTo>
                <a:lnTo>
                  <a:pt x="2732471" y="5394"/>
                </a:lnTo>
                <a:lnTo>
                  <a:pt x="2805377" y="7728"/>
                </a:lnTo>
                <a:lnTo>
                  <a:pt x="2877495" y="10465"/>
                </a:lnTo>
                <a:lnTo>
                  <a:pt x="2948788" y="13597"/>
                </a:lnTo>
                <a:lnTo>
                  <a:pt x="3019219" y="17119"/>
                </a:lnTo>
                <a:lnTo>
                  <a:pt x="3088753" y="21024"/>
                </a:lnTo>
                <a:lnTo>
                  <a:pt x="3157352" y="25305"/>
                </a:lnTo>
                <a:lnTo>
                  <a:pt x="3224980" y="29956"/>
                </a:lnTo>
                <a:lnTo>
                  <a:pt x="3291600" y="34969"/>
                </a:lnTo>
                <a:lnTo>
                  <a:pt x="3357176" y="40339"/>
                </a:lnTo>
                <a:lnTo>
                  <a:pt x="3421671" y="46058"/>
                </a:lnTo>
                <a:lnTo>
                  <a:pt x="3485048" y="52120"/>
                </a:lnTo>
                <a:lnTo>
                  <a:pt x="3547271" y="58518"/>
                </a:lnTo>
                <a:lnTo>
                  <a:pt x="3608304" y="65246"/>
                </a:lnTo>
                <a:lnTo>
                  <a:pt x="3668109" y="72297"/>
                </a:lnTo>
                <a:lnTo>
                  <a:pt x="3726651" y="79664"/>
                </a:lnTo>
                <a:lnTo>
                  <a:pt x="3783891" y="87341"/>
                </a:lnTo>
                <a:lnTo>
                  <a:pt x="3839795" y="95320"/>
                </a:lnTo>
                <a:lnTo>
                  <a:pt x="3894325" y="103596"/>
                </a:lnTo>
                <a:lnTo>
                  <a:pt x="3947445" y="112162"/>
                </a:lnTo>
                <a:lnTo>
                  <a:pt x="3999118" y="121011"/>
                </a:lnTo>
                <a:lnTo>
                  <a:pt x="4049308" y="130136"/>
                </a:lnTo>
                <a:lnTo>
                  <a:pt x="4097978" y="139530"/>
                </a:lnTo>
                <a:lnTo>
                  <a:pt x="4145091" y="149188"/>
                </a:lnTo>
                <a:lnTo>
                  <a:pt x="4190610" y="159102"/>
                </a:lnTo>
                <a:lnTo>
                  <a:pt x="4234500" y="169266"/>
                </a:lnTo>
                <a:lnTo>
                  <a:pt x="4276724" y="179674"/>
                </a:lnTo>
                <a:lnTo>
                  <a:pt x="4317244" y="190317"/>
                </a:lnTo>
                <a:lnTo>
                  <a:pt x="4356025" y="201191"/>
                </a:lnTo>
                <a:lnTo>
                  <a:pt x="4393030" y="212287"/>
                </a:lnTo>
                <a:lnTo>
                  <a:pt x="4461565" y="235123"/>
                </a:lnTo>
                <a:lnTo>
                  <a:pt x="4522556" y="258772"/>
                </a:lnTo>
                <a:lnTo>
                  <a:pt x="4575710" y="283180"/>
                </a:lnTo>
                <a:lnTo>
                  <a:pt x="4620735" y="308294"/>
                </a:lnTo>
                <a:lnTo>
                  <a:pt x="4657338" y="334062"/>
                </a:lnTo>
                <a:lnTo>
                  <a:pt x="4685227" y="360430"/>
                </a:lnTo>
                <a:lnTo>
                  <a:pt x="4710079" y="400990"/>
                </a:lnTo>
                <a:lnTo>
                  <a:pt x="4714900" y="428625"/>
                </a:lnTo>
                <a:lnTo>
                  <a:pt x="4713689" y="442497"/>
                </a:lnTo>
                <a:lnTo>
                  <a:pt x="4710079" y="456259"/>
                </a:lnTo>
                <a:lnTo>
                  <a:pt x="4685227" y="496819"/>
                </a:lnTo>
                <a:lnTo>
                  <a:pt x="4657338" y="523187"/>
                </a:lnTo>
                <a:lnTo>
                  <a:pt x="4620735" y="548955"/>
                </a:lnTo>
                <a:lnTo>
                  <a:pt x="4575710" y="574069"/>
                </a:lnTo>
                <a:lnTo>
                  <a:pt x="4522556" y="598477"/>
                </a:lnTo>
                <a:lnTo>
                  <a:pt x="4461565" y="622126"/>
                </a:lnTo>
                <a:lnTo>
                  <a:pt x="4393030" y="644962"/>
                </a:lnTo>
                <a:lnTo>
                  <a:pt x="4356025" y="656058"/>
                </a:lnTo>
                <a:lnTo>
                  <a:pt x="4317244" y="666932"/>
                </a:lnTo>
                <a:lnTo>
                  <a:pt x="4276724" y="677575"/>
                </a:lnTo>
                <a:lnTo>
                  <a:pt x="4234500" y="687983"/>
                </a:lnTo>
                <a:lnTo>
                  <a:pt x="4190610" y="698147"/>
                </a:lnTo>
                <a:lnTo>
                  <a:pt x="4145091" y="708061"/>
                </a:lnTo>
                <a:lnTo>
                  <a:pt x="4097978" y="717719"/>
                </a:lnTo>
                <a:lnTo>
                  <a:pt x="4049308" y="727113"/>
                </a:lnTo>
                <a:lnTo>
                  <a:pt x="3999118" y="736238"/>
                </a:lnTo>
                <a:lnTo>
                  <a:pt x="3947445" y="745087"/>
                </a:lnTo>
                <a:lnTo>
                  <a:pt x="3894325" y="753653"/>
                </a:lnTo>
                <a:lnTo>
                  <a:pt x="3839795" y="761929"/>
                </a:lnTo>
                <a:lnTo>
                  <a:pt x="3783891" y="769908"/>
                </a:lnTo>
                <a:lnTo>
                  <a:pt x="3726651" y="777585"/>
                </a:lnTo>
                <a:lnTo>
                  <a:pt x="3668109" y="784952"/>
                </a:lnTo>
                <a:lnTo>
                  <a:pt x="3608304" y="792003"/>
                </a:lnTo>
                <a:lnTo>
                  <a:pt x="3547271" y="798731"/>
                </a:lnTo>
                <a:lnTo>
                  <a:pt x="3485048" y="805129"/>
                </a:lnTo>
                <a:lnTo>
                  <a:pt x="3421671" y="811191"/>
                </a:lnTo>
                <a:lnTo>
                  <a:pt x="3357176" y="816910"/>
                </a:lnTo>
                <a:lnTo>
                  <a:pt x="3291600" y="822280"/>
                </a:lnTo>
                <a:lnTo>
                  <a:pt x="3224980" y="827293"/>
                </a:lnTo>
                <a:lnTo>
                  <a:pt x="3157352" y="831944"/>
                </a:lnTo>
                <a:lnTo>
                  <a:pt x="3088753" y="836225"/>
                </a:lnTo>
                <a:lnTo>
                  <a:pt x="3019219" y="840130"/>
                </a:lnTo>
                <a:lnTo>
                  <a:pt x="2948788" y="843652"/>
                </a:lnTo>
                <a:lnTo>
                  <a:pt x="2877495" y="846784"/>
                </a:lnTo>
                <a:lnTo>
                  <a:pt x="2805377" y="849521"/>
                </a:lnTo>
                <a:lnTo>
                  <a:pt x="2732471" y="851855"/>
                </a:lnTo>
                <a:lnTo>
                  <a:pt x="2658813" y="853779"/>
                </a:lnTo>
                <a:lnTo>
                  <a:pt x="2584441" y="855287"/>
                </a:lnTo>
                <a:lnTo>
                  <a:pt x="2509390" y="856373"/>
                </a:lnTo>
                <a:lnTo>
                  <a:pt x="2433697" y="857029"/>
                </a:lnTo>
                <a:lnTo>
                  <a:pt x="2357399" y="857250"/>
                </a:lnTo>
                <a:lnTo>
                  <a:pt x="2281105" y="857029"/>
                </a:lnTo>
                <a:lnTo>
                  <a:pt x="2205415" y="856373"/>
                </a:lnTo>
                <a:lnTo>
                  <a:pt x="2130368" y="855287"/>
                </a:lnTo>
                <a:lnTo>
                  <a:pt x="2055999" y="853779"/>
                </a:lnTo>
                <a:lnTo>
                  <a:pt x="1982345" y="851855"/>
                </a:lnTo>
                <a:lnTo>
                  <a:pt x="1909442" y="849521"/>
                </a:lnTo>
                <a:lnTo>
                  <a:pt x="1837328" y="846784"/>
                </a:lnTo>
                <a:lnTo>
                  <a:pt x="1766038" y="843652"/>
                </a:lnTo>
                <a:lnTo>
                  <a:pt x="1695610" y="840130"/>
                </a:lnTo>
                <a:lnTo>
                  <a:pt x="1626079" y="836225"/>
                </a:lnTo>
                <a:lnTo>
                  <a:pt x="1557483" y="831944"/>
                </a:lnTo>
                <a:lnTo>
                  <a:pt x="1489858" y="827293"/>
                </a:lnTo>
                <a:lnTo>
                  <a:pt x="1423241" y="822280"/>
                </a:lnTo>
                <a:lnTo>
                  <a:pt x="1357668" y="816910"/>
                </a:lnTo>
                <a:lnTo>
                  <a:pt x="1293176" y="811191"/>
                </a:lnTo>
                <a:lnTo>
                  <a:pt x="1229802" y="805129"/>
                </a:lnTo>
                <a:lnTo>
                  <a:pt x="1167581" y="798731"/>
                </a:lnTo>
                <a:lnTo>
                  <a:pt x="1106551" y="792003"/>
                </a:lnTo>
                <a:lnTo>
                  <a:pt x="1046748" y="784952"/>
                </a:lnTo>
                <a:lnTo>
                  <a:pt x="988210" y="777585"/>
                </a:lnTo>
                <a:lnTo>
                  <a:pt x="930971" y="769908"/>
                </a:lnTo>
                <a:lnTo>
                  <a:pt x="875070" y="761929"/>
                </a:lnTo>
                <a:lnTo>
                  <a:pt x="820542" y="753653"/>
                </a:lnTo>
                <a:lnTo>
                  <a:pt x="767424" y="745087"/>
                </a:lnTo>
                <a:lnTo>
                  <a:pt x="715753" y="736238"/>
                </a:lnTo>
                <a:lnTo>
                  <a:pt x="665565" y="727113"/>
                </a:lnTo>
                <a:lnTo>
                  <a:pt x="616898" y="717719"/>
                </a:lnTo>
                <a:lnTo>
                  <a:pt x="569787" y="708061"/>
                </a:lnTo>
                <a:lnTo>
                  <a:pt x="524269" y="698147"/>
                </a:lnTo>
                <a:lnTo>
                  <a:pt x="480381" y="687983"/>
                </a:lnTo>
                <a:lnTo>
                  <a:pt x="438159" y="677575"/>
                </a:lnTo>
                <a:lnTo>
                  <a:pt x="397640" y="666932"/>
                </a:lnTo>
                <a:lnTo>
                  <a:pt x="358860" y="656058"/>
                </a:lnTo>
                <a:lnTo>
                  <a:pt x="321857" y="644962"/>
                </a:lnTo>
                <a:lnTo>
                  <a:pt x="253325" y="622126"/>
                </a:lnTo>
                <a:lnTo>
                  <a:pt x="192336" y="598477"/>
                </a:lnTo>
                <a:lnTo>
                  <a:pt x="139184" y="574069"/>
                </a:lnTo>
                <a:lnTo>
                  <a:pt x="94161" y="548955"/>
                </a:lnTo>
                <a:lnTo>
                  <a:pt x="57559" y="523187"/>
                </a:lnTo>
                <a:lnTo>
                  <a:pt x="29671" y="496819"/>
                </a:lnTo>
                <a:lnTo>
                  <a:pt x="4820" y="456259"/>
                </a:lnTo>
                <a:lnTo>
                  <a:pt x="0" y="4286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3323" y="3983228"/>
            <a:ext cx="3334385" cy="606425"/>
          </a:xfrm>
          <a:custGeom>
            <a:avLst/>
            <a:gdLst/>
            <a:ahLst/>
            <a:cxnLst/>
            <a:rect l="l" t="t" r="r" b="b"/>
            <a:pathLst>
              <a:path w="3334385" h="606425">
                <a:moveTo>
                  <a:pt x="0" y="606171"/>
                </a:moveTo>
                <a:lnTo>
                  <a:pt x="3333877" y="606171"/>
                </a:lnTo>
                <a:lnTo>
                  <a:pt x="3333877" y="0"/>
                </a:lnTo>
                <a:lnTo>
                  <a:pt x="0" y="0"/>
                </a:lnTo>
                <a:lnTo>
                  <a:pt x="0" y="606171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64741" y="3961891"/>
            <a:ext cx="7505065" cy="202501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70534" marR="5255895" indent="-441959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(b)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Improved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price  realization.</a:t>
            </a:r>
            <a:endParaRPr sz="2000">
              <a:latin typeface="Arial"/>
              <a:cs typeface="Arial"/>
            </a:endParaRPr>
          </a:p>
          <a:p>
            <a:pPr marL="12700" marR="285115">
              <a:lnSpc>
                <a:spcPct val="100000"/>
              </a:lnSpc>
              <a:spcBef>
                <a:spcPts val="1545"/>
              </a:spcBef>
              <a:buChar char="-"/>
              <a:tabLst>
                <a:tab pos="165100" algn="l"/>
              </a:tabLst>
            </a:pPr>
            <a:r>
              <a:rPr sz="2000" b="1" spc="-20" dirty="0">
                <a:latin typeface="Arial"/>
                <a:cs typeface="Arial"/>
              </a:rPr>
              <a:t>Tailoring </a:t>
            </a:r>
            <a:r>
              <a:rPr sz="2000" b="1" dirty="0">
                <a:latin typeface="Arial"/>
                <a:cs typeface="Arial"/>
              </a:rPr>
              <a:t>products and </a:t>
            </a:r>
            <a:r>
              <a:rPr sz="2000" b="1" spc="-5" dirty="0">
                <a:latin typeface="Arial"/>
                <a:cs typeface="Arial"/>
              </a:rPr>
              <a:t>services </a:t>
            </a:r>
            <a:r>
              <a:rPr sz="2000" b="1" dirty="0">
                <a:latin typeface="Arial"/>
                <a:cs typeface="Arial"/>
              </a:rPr>
              <a:t>to the preferences of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local  customers enhances the </a:t>
            </a:r>
            <a:r>
              <a:rPr sz="2000" b="1" spc="-5" dirty="0">
                <a:latin typeface="Arial"/>
                <a:cs typeface="Arial"/>
              </a:rPr>
              <a:t>value delivered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them.</a:t>
            </a:r>
            <a:endParaRPr sz="200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buChar char="-"/>
              <a:tabLst>
                <a:tab pos="156210" algn="l"/>
              </a:tabLst>
            </a:pPr>
            <a:r>
              <a:rPr sz="2000" b="1" dirty="0">
                <a:latin typeface="Arial"/>
                <a:cs typeface="Arial"/>
              </a:rPr>
              <a:t>A portion of this increased </a:t>
            </a:r>
            <a:r>
              <a:rPr sz="2000" b="1" spc="-5" dirty="0">
                <a:latin typeface="Arial"/>
                <a:cs typeface="Arial"/>
              </a:rPr>
              <a:t>value </a:t>
            </a:r>
            <a:r>
              <a:rPr sz="2000" b="1" dirty="0">
                <a:latin typeface="Arial"/>
                <a:cs typeface="Arial"/>
              </a:rPr>
              <a:t>should translate into</a:t>
            </a:r>
            <a:r>
              <a:rPr sz="2000" b="1" spc="-2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higher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price realization for the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firm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779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588008" y="437387"/>
            <a:ext cx="6536435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7008" y="760476"/>
            <a:ext cx="5760974" cy="543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849" y="1642998"/>
            <a:ext cx="4715510" cy="857250"/>
          </a:xfrm>
          <a:custGeom>
            <a:avLst/>
            <a:gdLst/>
            <a:ahLst/>
            <a:cxnLst/>
            <a:rect l="l" t="t" r="r" b="b"/>
            <a:pathLst>
              <a:path w="4715510" h="857250">
                <a:moveTo>
                  <a:pt x="2357399" y="0"/>
                </a:moveTo>
                <a:lnTo>
                  <a:pt x="2130370" y="1962"/>
                </a:lnTo>
                <a:lnTo>
                  <a:pt x="1909446" y="7728"/>
                </a:lnTo>
                <a:lnTo>
                  <a:pt x="1695614" y="17119"/>
                </a:lnTo>
                <a:lnTo>
                  <a:pt x="1489864" y="29956"/>
                </a:lnTo>
                <a:lnTo>
                  <a:pt x="1293182" y="46058"/>
                </a:lnTo>
                <a:lnTo>
                  <a:pt x="1167587" y="58518"/>
                </a:lnTo>
                <a:lnTo>
                  <a:pt x="1046754" y="72297"/>
                </a:lnTo>
                <a:lnTo>
                  <a:pt x="930976" y="87341"/>
                </a:lnTo>
                <a:lnTo>
                  <a:pt x="820547" y="103596"/>
                </a:lnTo>
                <a:lnTo>
                  <a:pt x="715758" y="121011"/>
                </a:lnTo>
                <a:lnTo>
                  <a:pt x="665570" y="130136"/>
                </a:lnTo>
                <a:lnTo>
                  <a:pt x="616902" y="139530"/>
                </a:lnTo>
                <a:lnTo>
                  <a:pt x="569791" y="149188"/>
                </a:lnTo>
                <a:lnTo>
                  <a:pt x="524273" y="159102"/>
                </a:lnTo>
                <a:lnTo>
                  <a:pt x="480384" y="169266"/>
                </a:lnTo>
                <a:lnTo>
                  <a:pt x="438162" y="179674"/>
                </a:lnTo>
                <a:lnTo>
                  <a:pt x="397643" y="190317"/>
                </a:lnTo>
                <a:lnTo>
                  <a:pt x="358863" y="201191"/>
                </a:lnTo>
                <a:lnTo>
                  <a:pt x="321860" y="212287"/>
                </a:lnTo>
                <a:lnTo>
                  <a:pt x="253327" y="235123"/>
                </a:lnTo>
                <a:lnTo>
                  <a:pt x="192338" y="258772"/>
                </a:lnTo>
                <a:lnTo>
                  <a:pt x="139185" y="283180"/>
                </a:lnTo>
                <a:lnTo>
                  <a:pt x="94162" y="308294"/>
                </a:lnTo>
                <a:lnTo>
                  <a:pt x="57559" y="334062"/>
                </a:lnTo>
                <a:lnTo>
                  <a:pt x="29672" y="360430"/>
                </a:lnTo>
                <a:lnTo>
                  <a:pt x="4820" y="400990"/>
                </a:lnTo>
                <a:lnTo>
                  <a:pt x="0" y="428625"/>
                </a:lnTo>
                <a:lnTo>
                  <a:pt x="1211" y="442497"/>
                </a:lnTo>
                <a:lnTo>
                  <a:pt x="19087" y="483427"/>
                </a:lnTo>
                <a:lnTo>
                  <a:pt x="57559" y="523187"/>
                </a:lnTo>
                <a:lnTo>
                  <a:pt x="94161" y="548955"/>
                </a:lnTo>
                <a:lnTo>
                  <a:pt x="139184" y="574069"/>
                </a:lnTo>
                <a:lnTo>
                  <a:pt x="192336" y="598477"/>
                </a:lnTo>
                <a:lnTo>
                  <a:pt x="253325" y="622126"/>
                </a:lnTo>
                <a:lnTo>
                  <a:pt x="321857" y="644962"/>
                </a:lnTo>
                <a:lnTo>
                  <a:pt x="358860" y="656058"/>
                </a:lnTo>
                <a:lnTo>
                  <a:pt x="397640" y="666932"/>
                </a:lnTo>
                <a:lnTo>
                  <a:pt x="438159" y="677575"/>
                </a:lnTo>
                <a:lnTo>
                  <a:pt x="480381" y="687983"/>
                </a:lnTo>
                <a:lnTo>
                  <a:pt x="524269" y="698147"/>
                </a:lnTo>
                <a:lnTo>
                  <a:pt x="569787" y="708061"/>
                </a:lnTo>
                <a:lnTo>
                  <a:pt x="616898" y="717719"/>
                </a:lnTo>
                <a:lnTo>
                  <a:pt x="665565" y="727113"/>
                </a:lnTo>
                <a:lnTo>
                  <a:pt x="715753" y="736238"/>
                </a:lnTo>
                <a:lnTo>
                  <a:pt x="767424" y="745087"/>
                </a:lnTo>
                <a:lnTo>
                  <a:pt x="875070" y="761929"/>
                </a:lnTo>
                <a:lnTo>
                  <a:pt x="988210" y="777585"/>
                </a:lnTo>
                <a:lnTo>
                  <a:pt x="1106551" y="792003"/>
                </a:lnTo>
                <a:lnTo>
                  <a:pt x="1229802" y="805129"/>
                </a:lnTo>
                <a:lnTo>
                  <a:pt x="1357668" y="816910"/>
                </a:lnTo>
                <a:lnTo>
                  <a:pt x="1489858" y="827293"/>
                </a:lnTo>
                <a:lnTo>
                  <a:pt x="1695610" y="840130"/>
                </a:lnTo>
                <a:lnTo>
                  <a:pt x="1909442" y="849521"/>
                </a:lnTo>
                <a:lnTo>
                  <a:pt x="2130368" y="855287"/>
                </a:lnTo>
                <a:lnTo>
                  <a:pt x="2357399" y="857250"/>
                </a:lnTo>
                <a:lnTo>
                  <a:pt x="2584441" y="855287"/>
                </a:lnTo>
                <a:lnTo>
                  <a:pt x="2805377" y="849521"/>
                </a:lnTo>
                <a:lnTo>
                  <a:pt x="3019219" y="840130"/>
                </a:lnTo>
                <a:lnTo>
                  <a:pt x="3224980" y="827293"/>
                </a:lnTo>
                <a:lnTo>
                  <a:pt x="3357176" y="816910"/>
                </a:lnTo>
                <a:lnTo>
                  <a:pt x="3485048" y="805129"/>
                </a:lnTo>
                <a:lnTo>
                  <a:pt x="3608304" y="792003"/>
                </a:lnTo>
                <a:lnTo>
                  <a:pt x="3726651" y="777585"/>
                </a:lnTo>
                <a:lnTo>
                  <a:pt x="3839795" y="761929"/>
                </a:lnTo>
                <a:lnTo>
                  <a:pt x="3947445" y="745087"/>
                </a:lnTo>
                <a:lnTo>
                  <a:pt x="3999118" y="736238"/>
                </a:lnTo>
                <a:lnTo>
                  <a:pt x="4049308" y="727113"/>
                </a:lnTo>
                <a:lnTo>
                  <a:pt x="4097978" y="717719"/>
                </a:lnTo>
                <a:lnTo>
                  <a:pt x="4145091" y="708061"/>
                </a:lnTo>
                <a:lnTo>
                  <a:pt x="4190610" y="698147"/>
                </a:lnTo>
                <a:lnTo>
                  <a:pt x="4234500" y="687983"/>
                </a:lnTo>
                <a:lnTo>
                  <a:pt x="4276724" y="677575"/>
                </a:lnTo>
                <a:lnTo>
                  <a:pt x="4317244" y="666932"/>
                </a:lnTo>
                <a:lnTo>
                  <a:pt x="4356025" y="656058"/>
                </a:lnTo>
                <a:lnTo>
                  <a:pt x="4393030" y="644962"/>
                </a:lnTo>
                <a:lnTo>
                  <a:pt x="4461565" y="622126"/>
                </a:lnTo>
                <a:lnTo>
                  <a:pt x="4522556" y="598477"/>
                </a:lnTo>
                <a:lnTo>
                  <a:pt x="4575710" y="574069"/>
                </a:lnTo>
                <a:lnTo>
                  <a:pt x="4620735" y="548955"/>
                </a:lnTo>
                <a:lnTo>
                  <a:pt x="4657338" y="523187"/>
                </a:lnTo>
                <a:lnTo>
                  <a:pt x="4685227" y="496819"/>
                </a:lnTo>
                <a:lnTo>
                  <a:pt x="4710079" y="456259"/>
                </a:lnTo>
                <a:lnTo>
                  <a:pt x="4714900" y="428625"/>
                </a:lnTo>
                <a:lnTo>
                  <a:pt x="4713689" y="414752"/>
                </a:lnTo>
                <a:lnTo>
                  <a:pt x="4695812" y="373822"/>
                </a:lnTo>
                <a:lnTo>
                  <a:pt x="4657338" y="334062"/>
                </a:lnTo>
                <a:lnTo>
                  <a:pt x="4620735" y="308294"/>
                </a:lnTo>
                <a:lnTo>
                  <a:pt x="4575710" y="283180"/>
                </a:lnTo>
                <a:lnTo>
                  <a:pt x="4522556" y="258772"/>
                </a:lnTo>
                <a:lnTo>
                  <a:pt x="4461565" y="235123"/>
                </a:lnTo>
                <a:lnTo>
                  <a:pt x="4393030" y="212287"/>
                </a:lnTo>
                <a:lnTo>
                  <a:pt x="4356025" y="201191"/>
                </a:lnTo>
                <a:lnTo>
                  <a:pt x="4317244" y="190317"/>
                </a:lnTo>
                <a:lnTo>
                  <a:pt x="4276724" y="179674"/>
                </a:lnTo>
                <a:lnTo>
                  <a:pt x="4234500" y="169266"/>
                </a:lnTo>
                <a:lnTo>
                  <a:pt x="4190610" y="159102"/>
                </a:lnTo>
                <a:lnTo>
                  <a:pt x="4145091" y="149188"/>
                </a:lnTo>
                <a:lnTo>
                  <a:pt x="4097978" y="139530"/>
                </a:lnTo>
                <a:lnTo>
                  <a:pt x="4049308" y="130136"/>
                </a:lnTo>
                <a:lnTo>
                  <a:pt x="3999118" y="121011"/>
                </a:lnTo>
                <a:lnTo>
                  <a:pt x="3894325" y="103596"/>
                </a:lnTo>
                <a:lnTo>
                  <a:pt x="3783891" y="87341"/>
                </a:lnTo>
                <a:lnTo>
                  <a:pt x="3668109" y="72297"/>
                </a:lnTo>
                <a:lnTo>
                  <a:pt x="3547271" y="58518"/>
                </a:lnTo>
                <a:lnTo>
                  <a:pt x="3421671" y="46058"/>
                </a:lnTo>
                <a:lnTo>
                  <a:pt x="3224980" y="29956"/>
                </a:lnTo>
                <a:lnTo>
                  <a:pt x="3019219" y="17119"/>
                </a:lnTo>
                <a:lnTo>
                  <a:pt x="2805377" y="7728"/>
                </a:lnTo>
                <a:lnTo>
                  <a:pt x="2584441" y="1962"/>
                </a:lnTo>
                <a:lnTo>
                  <a:pt x="235739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849" y="1642998"/>
            <a:ext cx="4715510" cy="857250"/>
          </a:xfrm>
          <a:custGeom>
            <a:avLst/>
            <a:gdLst/>
            <a:ahLst/>
            <a:cxnLst/>
            <a:rect l="l" t="t" r="r" b="b"/>
            <a:pathLst>
              <a:path w="4715510" h="857250">
                <a:moveTo>
                  <a:pt x="0" y="428625"/>
                </a:moveTo>
                <a:lnTo>
                  <a:pt x="10791" y="387344"/>
                </a:lnTo>
                <a:lnTo>
                  <a:pt x="42508" y="347174"/>
                </a:lnTo>
                <a:lnTo>
                  <a:pt x="74789" y="321100"/>
                </a:lnTo>
                <a:lnTo>
                  <a:pt x="115639" y="295652"/>
                </a:lnTo>
                <a:lnTo>
                  <a:pt x="164764" y="270884"/>
                </a:lnTo>
                <a:lnTo>
                  <a:pt x="221872" y="246849"/>
                </a:lnTo>
                <a:lnTo>
                  <a:pt x="286669" y="223600"/>
                </a:lnTo>
                <a:lnTo>
                  <a:pt x="358863" y="201191"/>
                </a:lnTo>
                <a:lnTo>
                  <a:pt x="397643" y="190317"/>
                </a:lnTo>
                <a:lnTo>
                  <a:pt x="438162" y="179674"/>
                </a:lnTo>
                <a:lnTo>
                  <a:pt x="480384" y="169266"/>
                </a:lnTo>
                <a:lnTo>
                  <a:pt x="524273" y="159102"/>
                </a:lnTo>
                <a:lnTo>
                  <a:pt x="569791" y="149188"/>
                </a:lnTo>
                <a:lnTo>
                  <a:pt x="616902" y="139530"/>
                </a:lnTo>
                <a:lnTo>
                  <a:pt x="665570" y="130136"/>
                </a:lnTo>
                <a:lnTo>
                  <a:pt x="715758" y="121011"/>
                </a:lnTo>
                <a:lnTo>
                  <a:pt x="767429" y="112162"/>
                </a:lnTo>
                <a:lnTo>
                  <a:pt x="820547" y="103596"/>
                </a:lnTo>
                <a:lnTo>
                  <a:pt x="875075" y="95320"/>
                </a:lnTo>
                <a:lnTo>
                  <a:pt x="930976" y="87341"/>
                </a:lnTo>
                <a:lnTo>
                  <a:pt x="988215" y="79664"/>
                </a:lnTo>
                <a:lnTo>
                  <a:pt x="1046754" y="72297"/>
                </a:lnTo>
                <a:lnTo>
                  <a:pt x="1106557" y="65246"/>
                </a:lnTo>
                <a:lnTo>
                  <a:pt x="1167587" y="58518"/>
                </a:lnTo>
                <a:lnTo>
                  <a:pt x="1229807" y="52120"/>
                </a:lnTo>
                <a:lnTo>
                  <a:pt x="1293182" y="46058"/>
                </a:lnTo>
                <a:lnTo>
                  <a:pt x="1357674" y="40339"/>
                </a:lnTo>
                <a:lnTo>
                  <a:pt x="1423247" y="34969"/>
                </a:lnTo>
                <a:lnTo>
                  <a:pt x="1489864" y="29956"/>
                </a:lnTo>
                <a:lnTo>
                  <a:pt x="1557488" y="25305"/>
                </a:lnTo>
                <a:lnTo>
                  <a:pt x="1626084" y="21024"/>
                </a:lnTo>
                <a:lnTo>
                  <a:pt x="1695614" y="17119"/>
                </a:lnTo>
                <a:lnTo>
                  <a:pt x="1766042" y="13597"/>
                </a:lnTo>
                <a:lnTo>
                  <a:pt x="1837332" y="10465"/>
                </a:lnTo>
                <a:lnTo>
                  <a:pt x="1909446" y="7728"/>
                </a:lnTo>
                <a:lnTo>
                  <a:pt x="1982348" y="5394"/>
                </a:lnTo>
                <a:lnTo>
                  <a:pt x="2056001" y="3470"/>
                </a:lnTo>
                <a:lnTo>
                  <a:pt x="2130370" y="1962"/>
                </a:lnTo>
                <a:lnTo>
                  <a:pt x="2205417" y="876"/>
                </a:lnTo>
                <a:lnTo>
                  <a:pt x="2281105" y="220"/>
                </a:lnTo>
                <a:lnTo>
                  <a:pt x="2357399" y="0"/>
                </a:lnTo>
                <a:lnTo>
                  <a:pt x="2433697" y="220"/>
                </a:lnTo>
                <a:lnTo>
                  <a:pt x="2509390" y="876"/>
                </a:lnTo>
                <a:lnTo>
                  <a:pt x="2584441" y="1962"/>
                </a:lnTo>
                <a:lnTo>
                  <a:pt x="2658813" y="3470"/>
                </a:lnTo>
                <a:lnTo>
                  <a:pt x="2732471" y="5394"/>
                </a:lnTo>
                <a:lnTo>
                  <a:pt x="2805377" y="7728"/>
                </a:lnTo>
                <a:lnTo>
                  <a:pt x="2877495" y="10465"/>
                </a:lnTo>
                <a:lnTo>
                  <a:pt x="2948788" y="13597"/>
                </a:lnTo>
                <a:lnTo>
                  <a:pt x="3019219" y="17119"/>
                </a:lnTo>
                <a:lnTo>
                  <a:pt x="3088753" y="21024"/>
                </a:lnTo>
                <a:lnTo>
                  <a:pt x="3157352" y="25305"/>
                </a:lnTo>
                <a:lnTo>
                  <a:pt x="3224980" y="29956"/>
                </a:lnTo>
                <a:lnTo>
                  <a:pt x="3291600" y="34969"/>
                </a:lnTo>
                <a:lnTo>
                  <a:pt x="3357176" y="40339"/>
                </a:lnTo>
                <a:lnTo>
                  <a:pt x="3421671" y="46058"/>
                </a:lnTo>
                <a:lnTo>
                  <a:pt x="3485048" y="52120"/>
                </a:lnTo>
                <a:lnTo>
                  <a:pt x="3547271" y="58518"/>
                </a:lnTo>
                <a:lnTo>
                  <a:pt x="3608304" y="65246"/>
                </a:lnTo>
                <a:lnTo>
                  <a:pt x="3668109" y="72297"/>
                </a:lnTo>
                <a:lnTo>
                  <a:pt x="3726651" y="79664"/>
                </a:lnTo>
                <a:lnTo>
                  <a:pt x="3783891" y="87341"/>
                </a:lnTo>
                <a:lnTo>
                  <a:pt x="3839795" y="95320"/>
                </a:lnTo>
                <a:lnTo>
                  <a:pt x="3894325" y="103596"/>
                </a:lnTo>
                <a:lnTo>
                  <a:pt x="3947445" y="112162"/>
                </a:lnTo>
                <a:lnTo>
                  <a:pt x="3999118" y="121011"/>
                </a:lnTo>
                <a:lnTo>
                  <a:pt x="4049308" y="130136"/>
                </a:lnTo>
                <a:lnTo>
                  <a:pt x="4097978" y="139530"/>
                </a:lnTo>
                <a:lnTo>
                  <a:pt x="4145091" y="149188"/>
                </a:lnTo>
                <a:lnTo>
                  <a:pt x="4190610" y="159102"/>
                </a:lnTo>
                <a:lnTo>
                  <a:pt x="4234500" y="169266"/>
                </a:lnTo>
                <a:lnTo>
                  <a:pt x="4276724" y="179674"/>
                </a:lnTo>
                <a:lnTo>
                  <a:pt x="4317244" y="190317"/>
                </a:lnTo>
                <a:lnTo>
                  <a:pt x="4356025" y="201191"/>
                </a:lnTo>
                <a:lnTo>
                  <a:pt x="4393030" y="212287"/>
                </a:lnTo>
                <a:lnTo>
                  <a:pt x="4461565" y="235123"/>
                </a:lnTo>
                <a:lnTo>
                  <a:pt x="4522556" y="258772"/>
                </a:lnTo>
                <a:lnTo>
                  <a:pt x="4575710" y="283180"/>
                </a:lnTo>
                <a:lnTo>
                  <a:pt x="4620735" y="308294"/>
                </a:lnTo>
                <a:lnTo>
                  <a:pt x="4657338" y="334062"/>
                </a:lnTo>
                <a:lnTo>
                  <a:pt x="4685227" y="360430"/>
                </a:lnTo>
                <a:lnTo>
                  <a:pt x="4710079" y="400990"/>
                </a:lnTo>
                <a:lnTo>
                  <a:pt x="4714900" y="428625"/>
                </a:lnTo>
                <a:lnTo>
                  <a:pt x="4713689" y="442497"/>
                </a:lnTo>
                <a:lnTo>
                  <a:pt x="4710079" y="456259"/>
                </a:lnTo>
                <a:lnTo>
                  <a:pt x="4685227" y="496819"/>
                </a:lnTo>
                <a:lnTo>
                  <a:pt x="4657338" y="523187"/>
                </a:lnTo>
                <a:lnTo>
                  <a:pt x="4620735" y="548955"/>
                </a:lnTo>
                <a:lnTo>
                  <a:pt x="4575710" y="574069"/>
                </a:lnTo>
                <a:lnTo>
                  <a:pt x="4522556" y="598477"/>
                </a:lnTo>
                <a:lnTo>
                  <a:pt x="4461565" y="622126"/>
                </a:lnTo>
                <a:lnTo>
                  <a:pt x="4393030" y="644962"/>
                </a:lnTo>
                <a:lnTo>
                  <a:pt x="4356025" y="656058"/>
                </a:lnTo>
                <a:lnTo>
                  <a:pt x="4317244" y="666932"/>
                </a:lnTo>
                <a:lnTo>
                  <a:pt x="4276724" y="677575"/>
                </a:lnTo>
                <a:lnTo>
                  <a:pt x="4234500" y="687983"/>
                </a:lnTo>
                <a:lnTo>
                  <a:pt x="4190610" y="698147"/>
                </a:lnTo>
                <a:lnTo>
                  <a:pt x="4145091" y="708061"/>
                </a:lnTo>
                <a:lnTo>
                  <a:pt x="4097978" y="717719"/>
                </a:lnTo>
                <a:lnTo>
                  <a:pt x="4049308" y="727113"/>
                </a:lnTo>
                <a:lnTo>
                  <a:pt x="3999118" y="736238"/>
                </a:lnTo>
                <a:lnTo>
                  <a:pt x="3947445" y="745087"/>
                </a:lnTo>
                <a:lnTo>
                  <a:pt x="3894325" y="753653"/>
                </a:lnTo>
                <a:lnTo>
                  <a:pt x="3839795" y="761929"/>
                </a:lnTo>
                <a:lnTo>
                  <a:pt x="3783891" y="769908"/>
                </a:lnTo>
                <a:lnTo>
                  <a:pt x="3726651" y="777585"/>
                </a:lnTo>
                <a:lnTo>
                  <a:pt x="3668109" y="784952"/>
                </a:lnTo>
                <a:lnTo>
                  <a:pt x="3608304" y="792003"/>
                </a:lnTo>
                <a:lnTo>
                  <a:pt x="3547271" y="798731"/>
                </a:lnTo>
                <a:lnTo>
                  <a:pt x="3485048" y="805129"/>
                </a:lnTo>
                <a:lnTo>
                  <a:pt x="3421671" y="811191"/>
                </a:lnTo>
                <a:lnTo>
                  <a:pt x="3357176" y="816910"/>
                </a:lnTo>
                <a:lnTo>
                  <a:pt x="3291600" y="822280"/>
                </a:lnTo>
                <a:lnTo>
                  <a:pt x="3224980" y="827293"/>
                </a:lnTo>
                <a:lnTo>
                  <a:pt x="3157352" y="831944"/>
                </a:lnTo>
                <a:lnTo>
                  <a:pt x="3088753" y="836225"/>
                </a:lnTo>
                <a:lnTo>
                  <a:pt x="3019219" y="840130"/>
                </a:lnTo>
                <a:lnTo>
                  <a:pt x="2948788" y="843652"/>
                </a:lnTo>
                <a:lnTo>
                  <a:pt x="2877495" y="846784"/>
                </a:lnTo>
                <a:lnTo>
                  <a:pt x="2805377" y="849521"/>
                </a:lnTo>
                <a:lnTo>
                  <a:pt x="2732471" y="851855"/>
                </a:lnTo>
                <a:lnTo>
                  <a:pt x="2658813" y="853779"/>
                </a:lnTo>
                <a:lnTo>
                  <a:pt x="2584441" y="855287"/>
                </a:lnTo>
                <a:lnTo>
                  <a:pt x="2509390" y="856373"/>
                </a:lnTo>
                <a:lnTo>
                  <a:pt x="2433697" y="857029"/>
                </a:lnTo>
                <a:lnTo>
                  <a:pt x="2357399" y="857250"/>
                </a:lnTo>
                <a:lnTo>
                  <a:pt x="2281105" y="857029"/>
                </a:lnTo>
                <a:lnTo>
                  <a:pt x="2205415" y="856373"/>
                </a:lnTo>
                <a:lnTo>
                  <a:pt x="2130368" y="855287"/>
                </a:lnTo>
                <a:lnTo>
                  <a:pt x="2055999" y="853779"/>
                </a:lnTo>
                <a:lnTo>
                  <a:pt x="1982345" y="851855"/>
                </a:lnTo>
                <a:lnTo>
                  <a:pt x="1909442" y="849521"/>
                </a:lnTo>
                <a:lnTo>
                  <a:pt x="1837328" y="846784"/>
                </a:lnTo>
                <a:lnTo>
                  <a:pt x="1766038" y="843652"/>
                </a:lnTo>
                <a:lnTo>
                  <a:pt x="1695610" y="840130"/>
                </a:lnTo>
                <a:lnTo>
                  <a:pt x="1626079" y="836225"/>
                </a:lnTo>
                <a:lnTo>
                  <a:pt x="1557483" y="831944"/>
                </a:lnTo>
                <a:lnTo>
                  <a:pt x="1489858" y="827293"/>
                </a:lnTo>
                <a:lnTo>
                  <a:pt x="1423241" y="822280"/>
                </a:lnTo>
                <a:lnTo>
                  <a:pt x="1357668" y="816910"/>
                </a:lnTo>
                <a:lnTo>
                  <a:pt x="1293176" y="811191"/>
                </a:lnTo>
                <a:lnTo>
                  <a:pt x="1229802" y="805129"/>
                </a:lnTo>
                <a:lnTo>
                  <a:pt x="1167581" y="798731"/>
                </a:lnTo>
                <a:lnTo>
                  <a:pt x="1106551" y="792003"/>
                </a:lnTo>
                <a:lnTo>
                  <a:pt x="1046748" y="784952"/>
                </a:lnTo>
                <a:lnTo>
                  <a:pt x="988210" y="777585"/>
                </a:lnTo>
                <a:lnTo>
                  <a:pt x="930971" y="769908"/>
                </a:lnTo>
                <a:lnTo>
                  <a:pt x="875070" y="761929"/>
                </a:lnTo>
                <a:lnTo>
                  <a:pt x="820542" y="753653"/>
                </a:lnTo>
                <a:lnTo>
                  <a:pt x="767424" y="745087"/>
                </a:lnTo>
                <a:lnTo>
                  <a:pt x="715753" y="736238"/>
                </a:lnTo>
                <a:lnTo>
                  <a:pt x="665565" y="727113"/>
                </a:lnTo>
                <a:lnTo>
                  <a:pt x="616898" y="717719"/>
                </a:lnTo>
                <a:lnTo>
                  <a:pt x="569787" y="708061"/>
                </a:lnTo>
                <a:lnTo>
                  <a:pt x="524269" y="698147"/>
                </a:lnTo>
                <a:lnTo>
                  <a:pt x="480381" y="687983"/>
                </a:lnTo>
                <a:lnTo>
                  <a:pt x="438159" y="677575"/>
                </a:lnTo>
                <a:lnTo>
                  <a:pt x="397640" y="666932"/>
                </a:lnTo>
                <a:lnTo>
                  <a:pt x="358860" y="656058"/>
                </a:lnTo>
                <a:lnTo>
                  <a:pt x="321857" y="644962"/>
                </a:lnTo>
                <a:lnTo>
                  <a:pt x="253325" y="622126"/>
                </a:lnTo>
                <a:lnTo>
                  <a:pt x="192336" y="598477"/>
                </a:lnTo>
                <a:lnTo>
                  <a:pt x="139184" y="574069"/>
                </a:lnTo>
                <a:lnTo>
                  <a:pt x="94161" y="548955"/>
                </a:lnTo>
                <a:lnTo>
                  <a:pt x="57559" y="523187"/>
                </a:lnTo>
                <a:lnTo>
                  <a:pt x="29671" y="496819"/>
                </a:lnTo>
                <a:lnTo>
                  <a:pt x="4820" y="456259"/>
                </a:lnTo>
                <a:lnTo>
                  <a:pt x="0" y="4286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3323" y="1768601"/>
            <a:ext cx="3334385" cy="606425"/>
          </a:xfrm>
          <a:custGeom>
            <a:avLst/>
            <a:gdLst/>
            <a:ahLst/>
            <a:cxnLst/>
            <a:rect l="l" t="t" r="r" b="b"/>
            <a:pathLst>
              <a:path w="3334385" h="606425">
                <a:moveTo>
                  <a:pt x="0" y="606171"/>
                </a:moveTo>
                <a:lnTo>
                  <a:pt x="3333877" y="606171"/>
                </a:lnTo>
                <a:lnTo>
                  <a:pt x="3333877" y="0"/>
                </a:lnTo>
                <a:lnTo>
                  <a:pt x="0" y="0"/>
                </a:lnTo>
                <a:lnTo>
                  <a:pt x="0" y="606171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1868" y="1746885"/>
            <a:ext cx="7909559" cy="186308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014094" marR="4943475" indent="-414655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© Neutralizing</a:t>
            </a:r>
            <a:r>
              <a:rPr sz="20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local  competitors.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One of the natural advantages </a:t>
            </a:r>
            <a:r>
              <a:rPr sz="2000" b="1" spc="-5" dirty="0">
                <a:latin typeface="Arial"/>
                <a:cs typeface="Arial"/>
              </a:rPr>
              <a:t>enjoyed </a:t>
            </a:r>
            <a:r>
              <a:rPr sz="2000" b="1" dirty="0">
                <a:latin typeface="Arial"/>
                <a:cs typeface="Arial"/>
              </a:rPr>
              <a:t>by most local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competitors  stems from their deep understanding of and single-minded  responsiveness to the needs of the local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market.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3177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4222"/>
            <a:ext cx="8229600" cy="52352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615490" y="6391943"/>
            <a:ext cx="2133600" cy="365125"/>
          </a:xfrm>
          <a:prstGeom prst="rect">
            <a:avLst/>
          </a:prstGeom>
        </p:spPr>
        <p:txBody>
          <a:bodyPr/>
          <a:lstStyle/>
          <a:p>
            <a:fld id="{08521549-E3B9-D145-89B4-190F5467244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19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2185" y="461899"/>
            <a:ext cx="46577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35" dirty="0"/>
              <a:t>Features </a:t>
            </a:r>
            <a:r>
              <a:rPr sz="4400" spc="-210" dirty="0"/>
              <a:t>of</a:t>
            </a:r>
            <a:r>
              <a:rPr sz="4400" spc="-185" dirty="0"/>
              <a:t> </a:t>
            </a:r>
            <a:r>
              <a:rPr sz="4400" spc="-325" dirty="0"/>
              <a:t>Strategy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379970" cy="45142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95" dirty="0">
                <a:latin typeface="Arial"/>
                <a:cs typeface="Arial"/>
              </a:rPr>
              <a:t>Top </a:t>
            </a:r>
            <a:r>
              <a:rPr sz="3200" spc="-140" dirty="0">
                <a:latin typeface="Arial"/>
                <a:cs typeface="Arial"/>
              </a:rPr>
              <a:t>management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responsibility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85" dirty="0">
                <a:latin typeface="Arial"/>
                <a:cs typeface="Arial"/>
              </a:rPr>
              <a:t>Allocation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140" dirty="0">
                <a:latin typeface="Arial"/>
                <a:cs typeface="Arial"/>
              </a:rPr>
              <a:t>large </a:t>
            </a:r>
            <a:r>
              <a:rPr sz="3200" spc="-80" dirty="0">
                <a:latin typeface="Arial"/>
                <a:cs typeface="Arial"/>
              </a:rPr>
              <a:t>amount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52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resources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0" dirty="0">
                <a:latin typeface="Arial"/>
                <a:cs typeface="Arial"/>
              </a:rPr>
              <a:t>Impact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on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long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term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prosperity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firm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14" dirty="0">
                <a:latin typeface="Arial"/>
                <a:cs typeface="Arial"/>
              </a:rPr>
              <a:t>Future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oriented</a:t>
            </a:r>
            <a:endParaRPr sz="3200">
              <a:latin typeface="Arial"/>
              <a:cs typeface="Arial"/>
            </a:endParaRPr>
          </a:p>
          <a:p>
            <a:pPr marL="355600" marR="13970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Arial"/>
                <a:cs typeface="Arial"/>
              </a:rPr>
              <a:t>Multi-functional </a:t>
            </a:r>
            <a:r>
              <a:rPr sz="3200" spc="-25" dirty="0">
                <a:latin typeface="Arial"/>
                <a:cs typeface="Arial"/>
              </a:rPr>
              <a:t>or</a:t>
            </a:r>
            <a:r>
              <a:rPr sz="3200" spc="-29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multi-business  </a:t>
            </a:r>
            <a:r>
              <a:rPr sz="3200" spc="-195" dirty="0">
                <a:latin typeface="Arial"/>
                <a:cs typeface="Arial"/>
              </a:rPr>
              <a:t>consequences</a:t>
            </a:r>
            <a:endParaRPr sz="3200">
              <a:latin typeface="Arial"/>
              <a:cs typeface="Arial"/>
            </a:endParaRPr>
          </a:p>
          <a:p>
            <a:pPr marL="355600" marR="57340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30" dirty="0">
                <a:latin typeface="Arial"/>
                <a:cs typeface="Arial"/>
              </a:rPr>
              <a:t>Consideration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110" dirty="0">
                <a:latin typeface="Arial"/>
                <a:cs typeface="Arial"/>
              </a:rPr>
              <a:t>factors </a:t>
            </a:r>
            <a:r>
              <a:rPr sz="3200" spc="-40" dirty="0">
                <a:latin typeface="Arial"/>
                <a:cs typeface="Arial"/>
              </a:rPr>
              <a:t>in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55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external  </a:t>
            </a:r>
            <a:r>
              <a:rPr sz="3200" spc="-80" dirty="0">
                <a:latin typeface="Arial"/>
                <a:cs typeface="Arial"/>
              </a:rPr>
              <a:t>environment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54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0220" y="461899"/>
            <a:ext cx="40874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25" dirty="0"/>
              <a:t>Levels </a:t>
            </a:r>
            <a:r>
              <a:rPr sz="4400" spc="-200" dirty="0"/>
              <a:t>of</a:t>
            </a:r>
            <a:r>
              <a:rPr sz="4400" spc="-114" dirty="0"/>
              <a:t> </a:t>
            </a:r>
            <a:r>
              <a:rPr sz="4400" spc="-320" dirty="0"/>
              <a:t>Strategy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917322" y="1349247"/>
            <a:ext cx="6121778" cy="5038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0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6885" y="461899"/>
            <a:ext cx="56483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75" dirty="0"/>
              <a:t>Corporate-level</a:t>
            </a:r>
            <a:r>
              <a:rPr sz="4400" spc="-270" dirty="0"/>
              <a:t> </a:t>
            </a:r>
            <a:r>
              <a:rPr sz="4400" spc="-325" dirty="0"/>
              <a:t>Strategy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9144000" cy="496046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74650" marR="302260" indent="-342900">
              <a:lnSpc>
                <a:spcPct val="90000"/>
              </a:lnSpc>
              <a:spcBef>
                <a:spcPts val="385"/>
              </a:spcBef>
              <a:buChar char="•"/>
              <a:tabLst>
                <a:tab pos="374015" algn="l"/>
                <a:tab pos="374650" algn="l"/>
                <a:tab pos="3990975" algn="l"/>
              </a:tabLst>
            </a:pPr>
            <a:r>
              <a:rPr sz="2800" spc="-65" dirty="0"/>
              <a:t>At </a:t>
            </a:r>
            <a:r>
              <a:rPr sz="2800" spc="-50" dirty="0"/>
              <a:t>this </a:t>
            </a:r>
            <a:r>
              <a:rPr sz="2800" spc="-80" dirty="0"/>
              <a:t>level, </a:t>
            </a:r>
            <a:r>
              <a:rPr sz="2800" spc="-85" dirty="0"/>
              <a:t>strategic </a:t>
            </a:r>
            <a:r>
              <a:rPr sz="2800" spc="-120" dirty="0"/>
              <a:t>decisions </a:t>
            </a:r>
            <a:r>
              <a:rPr sz="2800" spc="-60" dirty="0"/>
              <a:t>relate </a:t>
            </a:r>
            <a:r>
              <a:rPr sz="2800" spc="15" dirty="0"/>
              <a:t>to </a:t>
            </a:r>
            <a:r>
              <a:rPr sz="2800" spc="-85" dirty="0"/>
              <a:t>organization-wide  </a:t>
            </a:r>
            <a:r>
              <a:rPr sz="2800" spc="-90" dirty="0"/>
              <a:t>policies </a:t>
            </a:r>
            <a:r>
              <a:rPr sz="2800" spc="-110" dirty="0"/>
              <a:t>and </a:t>
            </a:r>
            <a:r>
              <a:rPr sz="2800" spc="-105" dirty="0"/>
              <a:t>are </a:t>
            </a:r>
            <a:r>
              <a:rPr sz="2800" spc="-95" dirty="0"/>
              <a:t>taken </a:t>
            </a:r>
            <a:r>
              <a:rPr sz="2800" spc="-130" dirty="0"/>
              <a:t>care </a:t>
            </a:r>
            <a:r>
              <a:rPr sz="2800" spc="-100" dirty="0"/>
              <a:t>by </a:t>
            </a:r>
            <a:r>
              <a:rPr sz="2800" b="1" spc="-120" dirty="0"/>
              <a:t>top-level </a:t>
            </a:r>
            <a:r>
              <a:rPr sz="2800" spc="-110" dirty="0"/>
              <a:t>management </a:t>
            </a:r>
            <a:r>
              <a:rPr sz="2800" spc="-200" dirty="0"/>
              <a:t>(BOD)  </a:t>
            </a:r>
            <a:r>
              <a:rPr sz="2800" spc="15" dirty="0"/>
              <a:t>with </a:t>
            </a:r>
            <a:r>
              <a:rPr sz="2800" spc="-190" dirty="0"/>
              <a:t>a </a:t>
            </a:r>
            <a:r>
              <a:rPr sz="2800" b="1" spc="-185" dirty="0"/>
              <a:t>vision</a:t>
            </a:r>
            <a:r>
              <a:rPr sz="2800" b="1" spc="-210" dirty="0"/>
              <a:t> </a:t>
            </a:r>
            <a:r>
              <a:rPr sz="2800" spc="-5" dirty="0"/>
              <a:t>of</a:t>
            </a:r>
            <a:r>
              <a:rPr sz="2800" spc="-120" dirty="0"/>
              <a:t> </a:t>
            </a:r>
            <a:r>
              <a:rPr sz="2800" spc="-60" dirty="0"/>
              <a:t>determining</a:t>
            </a:r>
            <a:r>
              <a:rPr lang="en-US" sz="2800" spc="-60" dirty="0"/>
              <a:t> </a:t>
            </a:r>
            <a:r>
              <a:rPr sz="2800" spc="-100" dirty="0"/>
              <a:t>‘</a:t>
            </a:r>
            <a:r>
              <a:rPr sz="2800" b="1" spc="-100" dirty="0"/>
              <a:t>Where </a:t>
            </a:r>
            <a:r>
              <a:rPr sz="2800" b="1" spc="-95" dirty="0"/>
              <a:t>the </a:t>
            </a:r>
            <a:r>
              <a:rPr sz="2800" b="1" spc="-210" dirty="0"/>
              <a:t>company </a:t>
            </a:r>
            <a:r>
              <a:rPr sz="2800" b="1" spc="-165" dirty="0"/>
              <a:t>wants </a:t>
            </a:r>
            <a:r>
              <a:rPr sz="2800" b="1" spc="-90" dirty="0"/>
              <a:t>to  </a:t>
            </a:r>
            <a:r>
              <a:rPr sz="2800" b="1" spc="-150" dirty="0"/>
              <a:t>be?</a:t>
            </a:r>
            <a:r>
              <a:rPr sz="2800" spc="-150" dirty="0"/>
              <a:t>’</a:t>
            </a:r>
          </a:p>
          <a:p>
            <a:pPr marL="374650" marR="433070" indent="-342900">
              <a:lnSpc>
                <a:spcPts val="2590"/>
              </a:lnSpc>
              <a:spcBef>
                <a:spcPts val="615"/>
              </a:spcBef>
              <a:buChar char="•"/>
              <a:tabLst>
                <a:tab pos="374015" algn="l"/>
                <a:tab pos="374650" algn="l"/>
              </a:tabLst>
            </a:pPr>
            <a:r>
              <a:rPr sz="2800" spc="35" dirty="0"/>
              <a:t>It </a:t>
            </a:r>
            <a:r>
              <a:rPr sz="2800" spc="-180" dirty="0"/>
              <a:t>has </a:t>
            </a:r>
            <a:r>
              <a:rPr sz="2800" spc="10" dirty="0"/>
              <a:t>two </a:t>
            </a:r>
            <a:r>
              <a:rPr sz="2800" spc="-80" dirty="0"/>
              <a:t>main </a:t>
            </a:r>
            <a:r>
              <a:rPr sz="2800" spc="-135" dirty="0"/>
              <a:t>aspects- </a:t>
            </a:r>
            <a:r>
              <a:rPr sz="2800" b="1" spc="-155" dirty="0"/>
              <a:t>Formulation </a:t>
            </a:r>
            <a:r>
              <a:rPr sz="2800" b="1" spc="-110" dirty="0"/>
              <a:t>of </a:t>
            </a:r>
            <a:r>
              <a:rPr sz="2800" b="1" spc="-175" dirty="0"/>
              <a:t>Strategy</a:t>
            </a:r>
            <a:r>
              <a:rPr sz="2800" b="1" spc="-434" dirty="0"/>
              <a:t> </a:t>
            </a:r>
            <a:r>
              <a:rPr sz="2800" b="1" spc="-165" dirty="0"/>
              <a:t>(strategic  </a:t>
            </a:r>
            <a:r>
              <a:rPr sz="2800" b="1" spc="-160" dirty="0"/>
              <a:t>planning) </a:t>
            </a:r>
            <a:r>
              <a:rPr sz="2800" spc="-110" dirty="0"/>
              <a:t>and </a:t>
            </a:r>
            <a:r>
              <a:rPr sz="2800" b="1" spc="-175" dirty="0"/>
              <a:t>Strategy</a:t>
            </a:r>
            <a:r>
              <a:rPr sz="2800" b="1" spc="-130" dirty="0"/>
              <a:t> </a:t>
            </a:r>
            <a:r>
              <a:rPr sz="2800" b="1" spc="-120" dirty="0"/>
              <a:t>Implementation</a:t>
            </a:r>
          </a:p>
          <a:p>
            <a:pPr marL="374650" marR="210185" indent="-342900">
              <a:lnSpc>
                <a:spcPts val="2590"/>
              </a:lnSpc>
              <a:spcBef>
                <a:spcPts val="585"/>
              </a:spcBef>
              <a:buChar char="•"/>
              <a:tabLst>
                <a:tab pos="374015" algn="l"/>
                <a:tab pos="374650" algn="l"/>
              </a:tabLst>
            </a:pPr>
            <a:r>
              <a:rPr sz="2800" spc="-175" dirty="0"/>
              <a:t>The</a:t>
            </a:r>
            <a:r>
              <a:rPr sz="2800" spc="-114" dirty="0"/>
              <a:t> </a:t>
            </a:r>
            <a:r>
              <a:rPr sz="2800" spc="-60" dirty="0"/>
              <a:t>nature</a:t>
            </a:r>
            <a:r>
              <a:rPr sz="2800" spc="-114" dirty="0"/>
              <a:t> </a:t>
            </a:r>
            <a:r>
              <a:rPr sz="2800" spc="-5" dirty="0"/>
              <a:t>of</a:t>
            </a:r>
            <a:r>
              <a:rPr sz="2800" spc="-130" dirty="0"/>
              <a:t> </a:t>
            </a:r>
            <a:r>
              <a:rPr sz="2800" spc="-90" dirty="0"/>
              <a:t>strategy</a:t>
            </a:r>
            <a:r>
              <a:rPr sz="2800" spc="-135" dirty="0"/>
              <a:t> </a:t>
            </a:r>
            <a:r>
              <a:rPr sz="2800" spc="-35" dirty="0"/>
              <a:t>at</a:t>
            </a:r>
            <a:r>
              <a:rPr sz="2800" spc="-120" dirty="0"/>
              <a:t> </a:t>
            </a:r>
            <a:r>
              <a:rPr sz="2800" spc="-50" dirty="0"/>
              <a:t>this</a:t>
            </a:r>
            <a:r>
              <a:rPr sz="2800" spc="-135" dirty="0"/>
              <a:t> </a:t>
            </a:r>
            <a:r>
              <a:rPr sz="2800" spc="-80" dirty="0"/>
              <a:t>level</a:t>
            </a:r>
            <a:r>
              <a:rPr sz="2800" spc="-114" dirty="0"/>
              <a:t> </a:t>
            </a:r>
            <a:r>
              <a:rPr sz="2800" spc="-45" dirty="0"/>
              <a:t>tend</a:t>
            </a:r>
            <a:r>
              <a:rPr sz="2800" spc="-125" dirty="0"/>
              <a:t> </a:t>
            </a:r>
            <a:r>
              <a:rPr sz="2800" spc="20" dirty="0"/>
              <a:t>to</a:t>
            </a:r>
            <a:r>
              <a:rPr sz="2800" spc="-130" dirty="0"/>
              <a:t> </a:t>
            </a:r>
            <a:r>
              <a:rPr sz="2800" spc="-110" dirty="0"/>
              <a:t>be</a:t>
            </a:r>
            <a:r>
              <a:rPr sz="2800" spc="-120" dirty="0"/>
              <a:t> </a:t>
            </a:r>
            <a:r>
              <a:rPr sz="2800" spc="-80" dirty="0"/>
              <a:t>value-oriented,  </a:t>
            </a:r>
            <a:r>
              <a:rPr sz="2800" spc="-90" dirty="0"/>
              <a:t>conceptual </a:t>
            </a:r>
            <a:r>
              <a:rPr sz="2800" spc="-114" dirty="0"/>
              <a:t>and </a:t>
            </a:r>
            <a:r>
              <a:rPr sz="2800" spc="-50" dirty="0"/>
              <a:t>than </a:t>
            </a:r>
            <a:r>
              <a:rPr sz="2800" spc="-25" dirty="0"/>
              <a:t>other</a:t>
            </a:r>
            <a:r>
              <a:rPr sz="2800" spc="-260" dirty="0"/>
              <a:t> </a:t>
            </a:r>
            <a:r>
              <a:rPr sz="2800" spc="-105" dirty="0"/>
              <a:t>levels.</a:t>
            </a:r>
          </a:p>
          <a:p>
            <a:pPr marL="374650" marR="340995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74015" algn="l"/>
                <a:tab pos="374650" algn="l"/>
              </a:tabLst>
            </a:pPr>
            <a:r>
              <a:rPr sz="2800" spc="-135" dirty="0"/>
              <a:t>There </a:t>
            </a:r>
            <a:r>
              <a:rPr sz="2800" spc="-125" dirty="0"/>
              <a:t>is also </a:t>
            </a:r>
            <a:r>
              <a:rPr sz="2800" spc="-80" dirty="0"/>
              <a:t>greater risk, </a:t>
            </a:r>
            <a:r>
              <a:rPr sz="2800" spc="-110" dirty="0"/>
              <a:t>cost </a:t>
            </a:r>
            <a:r>
              <a:rPr sz="2800" spc="-114" dirty="0"/>
              <a:t>and </a:t>
            </a:r>
            <a:r>
              <a:rPr sz="2800" spc="10" dirty="0"/>
              <a:t>profit </a:t>
            </a:r>
            <a:r>
              <a:rPr sz="2800" spc="-35" dirty="0"/>
              <a:t>potential </a:t>
            </a:r>
            <a:r>
              <a:rPr sz="2800" spc="-225" dirty="0"/>
              <a:t>as </a:t>
            </a:r>
            <a:r>
              <a:rPr sz="2800" spc="-35" dirty="0"/>
              <a:t>well</a:t>
            </a:r>
            <a:r>
              <a:rPr sz="2800" spc="-355" dirty="0"/>
              <a:t> </a:t>
            </a:r>
            <a:r>
              <a:rPr sz="2800" spc="-225" dirty="0"/>
              <a:t>as  </a:t>
            </a:r>
            <a:r>
              <a:rPr sz="2800" spc="-80" dirty="0"/>
              <a:t>greater </a:t>
            </a:r>
            <a:r>
              <a:rPr sz="2800" spc="-110" dirty="0"/>
              <a:t>need </a:t>
            </a:r>
            <a:r>
              <a:rPr sz="2800" spc="-5" dirty="0"/>
              <a:t>of </a:t>
            </a:r>
            <a:r>
              <a:rPr sz="2800" spc="-25" dirty="0"/>
              <a:t>flexibility </a:t>
            </a:r>
            <a:r>
              <a:rPr sz="2800" spc="-125" dirty="0"/>
              <a:t>associated </a:t>
            </a:r>
            <a:r>
              <a:rPr sz="2800" spc="15" dirty="0"/>
              <a:t>with</a:t>
            </a:r>
            <a:r>
              <a:rPr sz="2800" spc="-505" dirty="0"/>
              <a:t> </a:t>
            </a:r>
            <a:r>
              <a:rPr sz="2800" spc="-50" dirty="0"/>
              <a:t>this </a:t>
            </a:r>
            <a:r>
              <a:rPr sz="2800" spc="-75" dirty="0"/>
              <a:t>level.</a:t>
            </a:r>
          </a:p>
          <a:p>
            <a:pPr marL="374650" marR="5080" indent="-342900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sz="2800" b="1" spc="-75" dirty="0"/>
              <a:t>Major </a:t>
            </a:r>
            <a:r>
              <a:rPr sz="2800" b="1" spc="-145" dirty="0"/>
              <a:t>financial </a:t>
            </a:r>
            <a:r>
              <a:rPr sz="2800" b="1" spc="-175" dirty="0"/>
              <a:t>policy </a:t>
            </a:r>
            <a:r>
              <a:rPr sz="2800" b="1" spc="-210" dirty="0"/>
              <a:t>decisions </a:t>
            </a:r>
            <a:r>
              <a:rPr sz="2800" b="1" spc="-175" dirty="0"/>
              <a:t>involving </a:t>
            </a:r>
            <a:r>
              <a:rPr sz="2800" b="1" spc="-155" dirty="0"/>
              <a:t>acquisition,  </a:t>
            </a:r>
            <a:r>
              <a:rPr sz="2800" b="1" spc="-150" dirty="0"/>
              <a:t>diversification </a:t>
            </a:r>
            <a:r>
              <a:rPr sz="2800" b="1" spc="-170" dirty="0"/>
              <a:t>and </a:t>
            </a:r>
            <a:r>
              <a:rPr sz="2800" b="1" spc="-150" dirty="0"/>
              <a:t>structural </a:t>
            </a:r>
            <a:r>
              <a:rPr sz="2800" b="1" spc="-190" dirty="0"/>
              <a:t>redesigning </a:t>
            </a:r>
            <a:r>
              <a:rPr sz="2800" b="1" spc="-180" dirty="0"/>
              <a:t>belong </a:t>
            </a:r>
            <a:r>
              <a:rPr sz="2800" b="1" spc="-85" dirty="0"/>
              <a:t>to </a:t>
            </a:r>
            <a:r>
              <a:rPr sz="2800" b="1" spc="-150" dirty="0"/>
              <a:t>this</a:t>
            </a:r>
            <a:r>
              <a:rPr sz="2800" b="1" spc="140" dirty="0"/>
              <a:t> </a:t>
            </a:r>
            <a:r>
              <a:rPr sz="2800" b="1" spc="-114" dirty="0"/>
              <a:t>level.</a:t>
            </a:r>
          </a:p>
        </p:txBody>
      </p:sp>
    </p:spTree>
    <p:extLst>
      <p:ext uri="{BB962C8B-B14F-4D97-AF65-F5344CB8AC3E}">
        <p14:creationId xmlns:p14="http://schemas.microsoft.com/office/powerpoint/2010/main" val="114085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6613" y="461899"/>
            <a:ext cx="54298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15" dirty="0"/>
              <a:t>Business-Level</a:t>
            </a:r>
            <a:r>
              <a:rPr sz="4400" spc="-290" dirty="0"/>
              <a:t> </a:t>
            </a:r>
            <a:r>
              <a:rPr sz="4400" spc="-325" dirty="0"/>
              <a:t>Strategy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0" y="1016001"/>
            <a:ext cx="9144000" cy="485043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266065" indent="-342900">
              <a:lnSpc>
                <a:spcPct val="8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40" dirty="0">
                <a:latin typeface="Arial"/>
                <a:cs typeface="Arial"/>
              </a:rPr>
              <a:t>Business-level </a:t>
            </a:r>
            <a:r>
              <a:rPr sz="2800" spc="-95" dirty="0">
                <a:latin typeface="Arial"/>
                <a:cs typeface="Arial"/>
              </a:rPr>
              <a:t>strategy </a:t>
            </a:r>
            <a:r>
              <a:rPr sz="2800" spc="-130" dirty="0">
                <a:latin typeface="Arial"/>
                <a:cs typeface="Arial"/>
              </a:rPr>
              <a:t>is </a:t>
            </a:r>
            <a:r>
              <a:rPr sz="2800" spc="-80" dirty="0">
                <a:latin typeface="Arial"/>
                <a:cs typeface="Arial"/>
              </a:rPr>
              <a:t>more </a:t>
            </a:r>
            <a:r>
              <a:rPr sz="2800" spc="-70" dirty="0">
                <a:latin typeface="Arial"/>
                <a:cs typeface="Arial"/>
              </a:rPr>
              <a:t>likely </a:t>
            </a:r>
            <a:r>
              <a:rPr sz="2800" spc="-65" dirty="0">
                <a:latin typeface="Arial"/>
                <a:cs typeface="Arial"/>
              </a:rPr>
              <a:t>related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b="1" spc="-160" dirty="0">
                <a:latin typeface="Arial"/>
                <a:cs typeface="Arial"/>
              </a:rPr>
              <a:t>a </a:t>
            </a:r>
            <a:r>
              <a:rPr sz="2800" b="1" spc="-110" dirty="0">
                <a:latin typeface="Arial"/>
                <a:cs typeface="Arial"/>
              </a:rPr>
              <a:t>unit  </a:t>
            </a:r>
            <a:r>
              <a:rPr sz="2800" b="1" spc="-105" dirty="0">
                <a:latin typeface="Arial"/>
                <a:cs typeface="Arial"/>
              </a:rPr>
              <a:t>within </a:t>
            </a:r>
            <a:r>
              <a:rPr sz="2800" b="1" spc="-100" dirty="0">
                <a:latin typeface="Arial"/>
                <a:cs typeface="Arial"/>
              </a:rPr>
              <a:t>the </a:t>
            </a:r>
            <a:r>
              <a:rPr sz="2800" b="1" spc="-130" dirty="0">
                <a:latin typeface="Arial"/>
                <a:cs typeface="Arial"/>
              </a:rPr>
              <a:t>whole</a:t>
            </a:r>
            <a:r>
              <a:rPr sz="2800" spc="-130" dirty="0">
                <a:latin typeface="Arial"/>
                <a:cs typeface="Arial"/>
              </a:rPr>
              <a:t>. </a:t>
            </a:r>
            <a:r>
              <a:rPr sz="2800" spc="35" dirty="0">
                <a:latin typeface="Arial"/>
                <a:cs typeface="Arial"/>
              </a:rPr>
              <a:t>It </a:t>
            </a:r>
            <a:r>
              <a:rPr sz="2800" spc="-130" dirty="0">
                <a:latin typeface="Arial"/>
                <a:cs typeface="Arial"/>
              </a:rPr>
              <a:t>is </a:t>
            </a:r>
            <a:r>
              <a:rPr sz="2800" spc="-114" dirty="0">
                <a:latin typeface="Arial"/>
                <a:cs typeface="Arial"/>
              </a:rPr>
              <a:t>concerned </a:t>
            </a:r>
            <a:r>
              <a:rPr sz="2800" spc="15" dirty="0">
                <a:latin typeface="Arial"/>
                <a:cs typeface="Arial"/>
              </a:rPr>
              <a:t>with</a:t>
            </a:r>
            <a:r>
              <a:rPr sz="2800" spc="-52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competition </a:t>
            </a:r>
            <a:r>
              <a:rPr sz="2800" spc="-30" dirty="0">
                <a:latin typeface="Arial"/>
                <a:cs typeface="Arial"/>
              </a:rPr>
              <a:t>in </a:t>
            </a:r>
            <a:r>
              <a:rPr sz="2800" spc="-195" dirty="0">
                <a:latin typeface="Arial"/>
                <a:cs typeface="Arial"/>
              </a:rPr>
              <a:t>a  </a:t>
            </a:r>
            <a:r>
              <a:rPr sz="2800" spc="-75" dirty="0">
                <a:latin typeface="Arial"/>
                <a:cs typeface="Arial"/>
              </a:rPr>
              <a:t>market.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85" dirty="0">
                <a:latin typeface="Arial"/>
                <a:cs typeface="Arial"/>
              </a:rPr>
              <a:t>The </a:t>
            </a:r>
            <a:r>
              <a:rPr sz="2800" spc="-130" dirty="0">
                <a:latin typeface="Arial"/>
                <a:cs typeface="Arial"/>
              </a:rPr>
              <a:t>concerns </a:t>
            </a:r>
            <a:r>
              <a:rPr sz="2800" spc="-114" dirty="0">
                <a:latin typeface="Arial"/>
                <a:cs typeface="Arial"/>
              </a:rPr>
              <a:t>are </a:t>
            </a:r>
            <a:r>
              <a:rPr sz="2800" spc="-60" dirty="0">
                <a:latin typeface="Arial"/>
                <a:cs typeface="Arial"/>
              </a:rPr>
              <a:t>about </a:t>
            </a:r>
            <a:r>
              <a:rPr sz="2800" spc="-45" dirty="0">
                <a:latin typeface="Arial"/>
                <a:cs typeface="Arial"/>
              </a:rPr>
              <a:t>what </a:t>
            </a:r>
            <a:r>
              <a:rPr sz="2800" spc="-85" dirty="0">
                <a:latin typeface="Arial"/>
                <a:cs typeface="Arial"/>
              </a:rPr>
              <a:t>products </a:t>
            </a:r>
            <a:r>
              <a:rPr sz="2800" spc="-25" dirty="0">
                <a:latin typeface="Arial"/>
                <a:cs typeface="Arial"/>
              </a:rPr>
              <a:t>or </a:t>
            </a:r>
            <a:r>
              <a:rPr sz="2800" spc="-140" dirty="0">
                <a:latin typeface="Arial"/>
                <a:cs typeface="Arial"/>
              </a:rPr>
              <a:t>services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should  </a:t>
            </a:r>
            <a:r>
              <a:rPr sz="2800" spc="-120" dirty="0">
                <a:latin typeface="Arial"/>
                <a:cs typeface="Arial"/>
              </a:rPr>
              <a:t>be </a:t>
            </a:r>
            <a:r>
              <a:rPr sz="2800" spc="-100" dirty="0">
                <a:latin typeface="Arial"/>
                <a:cs typeface="Arial"/>
              </a:rPr>
              <a:t>developed </a:t>
            </a:r>
            <a:r>
              <a:rPr sz="2800" spc="-120" dirty="0">
                <a:latin typeface="Arial"/>
                <a:cs typeface="Arial"/>
              </a:rPr>
              <a:t>and </a:t>
            </a:r>
            <a:r>
              <a:rPr sz="2800" spc="-60" dirty="0">
                <a:latin typeface="Arial"/>
                <a:cs typeface="Arial"/>
              </a:rPr>
              <a:t>offered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75" dirty="0">
                <a:latin typeface="Arial"/>
                <a:cs typeface="Arial"/>
              </a:rPr>
              <a:t>which </a:t>
            </a:r>
            <a:r>
              <a:rPr sz="2800" spc="-105" dirty="0">
                <a:latin typeface="Arial"/>
                <a:cs typeface="Arial"/>
              </a:rPr>
              <a:t>markets </a:t>
            </a:r>
            <a:r>
              <a:rPr sz="2800" spc="-35" dirty="0">
                <a:latin typeface="Arial"/>
                <a:cs typeface="Arial"/>
              </a:rPr>
              <a:t>in </a:t>
            </a:r>
            <a:r>
              <a:rPr sz="2800" spc="-55" dirty="0">
                <a:latin typeface="Arial"/>
                <a:cs typeface="Arial"/>
              </a:rPr>
              <a:t>order </a:t>
            </a:r>
            <a:r>
              <a:rPr sz="2800" spc="25" dirty="0">
                <a:latin typeface="Arial"/>
                <a:cs typeface="Arial"/>
              </a:rPr>
              <a:t>to  </a:t>
            </a:r>
            <a:r>
              <a:rPr sz="2800" spc="-60" dirty="0">
                <a:latin typeface="Arial"/>
                <a:cs typeface="Arial"/>
              </a:rPr>
              <a:t>meet </a:t>
            </a:r>
            <a:r>
              <a:rPr sz="2800" spc="-95" dirty="0">
                <a:latin typeface="Arial"/>
                <a:cs typeface="Arial"/>
              </a:rPr>
              <a:t>customer </a:t>
            </a:r>
            <a:r>
              <a:rPr sz="2800" spc="-150" dirty="0">
                <a:latin typeface="Arial"/>
                <a:cs typeface="Arial"/>
              </a:rPr>
              <a:t>needs </a:t>
            </a:r>
            <a:r>
              <a:rPr sz="2800" spc="-120" dirty="0">
                <a:latin typeface="Arial"/>
                <a:cs typeface="Arial"/>
              </a:rPr>
              <a:t>and </a:t>
            </a:r>
            <a:r>
              <a:rPr sz="2800" spc="-90" dirty="0">
                <a:latin typeface="Arial"/>
                <a:cs typeface="Arial"/>
              </a:rPr>
              <a:t>organizational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objectives.</a:t>
            </a:r>
            <a:endParaRPr sz="2800" dirty="0">
              <a:latin typeface="Arial"/>
              <a:cs typeface="Arial"/>
            </a:endParaRPr>
          </a:p>
          <a:p>
            <a:pPr marL="355600" marR="197485" indent="-342900">
              <a:lnSpc>
                <a:spcPts val="2400"/>
              </a:lnSpc>
              <a:spcBef>
                <a:spcPts val="600"/>
              </a:spcBef>
              <a:buChar char="•"/>
              <a:tabLst>
                <a:tab pos="426720" algn="l"/>
                <a:tab pos="427355" algn="l"/>
              </a:tabLst>
            </a:pPr>
            <a:r>
              <a:rPr sz="2800" spc="-75" dirty="0">
                <a:latin typeface="Arial"/>
                <a:cs typeface="Arial"/>
              </a:rPr>
              <a:t>At </a:t>
            </a:r>
            <a:r>
              <a:rPr sz="2800" spc="-50" dirty="0">
                <a:latin typeface="Arial"/>
                <a:cs typeface="Arial"/>
              </a:rPr>
              <a:t>this </a:t>
            </a:r>
            <a:r>
              <a:rPr sz="2800" spc="-80" dirty="0">
                <a:latin typeface="Arial"/>
                <a:cs typeface="Arial"/>
              </a:rPr>
              <a:t>level, </a:t>
            </a:r>
            <a:r>
              <a:rPr sz="2800" spc="-35" dirty="0">
                <a:latin typeface="Arial"/>
                <a:cs typeface="Arial"/>
              </a:rPr>
              <a:t>multifunctional </a:t>
            </a:r>
            <a:r>
              <a:rPr sz="2800" spc="-105" dirty="0">
                <a:latin typeface="Arial"/>
                <a:cs typeface="Arial"/>
              </a:rPr>
              <a:t>strategies </a:t>
            </a:r>
            <a:r>
              <a:rPr sz="2800" spc="-100" dirty="0">
                <a:latin typeface="Arial"/>
                <a:cs typeface="Arial"/>
              </a:rPr>
              <a:t>developed </a:t>
            </a:r>
            <a:r>
              <a:rPr sz="2800" spc="-40" dirty="0">
                <a:latin typeface="Arial"/>
                <a:cs typeface="Arial"/>
              </a:rPr>
              <a:t>at  </a:t>
            </a:r>
            <a:r>
              <a:rPr sz="2800" spc="-75" dirty="0">
                <a:latin typeface="Arial"/>
                <a:cs typeface="Arial"/>
              </a:rPr>
              <a:t>corporate </a:t>
            </a:r>
            <a:r>
              <a:rPr sz="2800" spc="-85" dirty="0">
                <a:latin typeface="Arial"/>
                <a:cs typeface="Arial"/>
              </a:rPr>
              <a:t>level </a:t>
            </a:r>
            <a:r>
              <a:rPr sz="2800" spc="-114" dirty="0">
                <a:latin typeface="Arial"/>
                <a:cs typeface="Arial"/>
              </a:rPr>
              <a:t>are </a:t>
            </a:r>
            <a:r>
              <a:rPr sz="2800" spc="-50" dirty="0">
                <a:latin typeface="Arial"/>
                <a:cs typeface="Arial"/>
              </a:rPr>
              <a:t>formulated </a:t>
            </a:r>
            <a:r>
              <a:rPr sz="2800" spc="-120" dirty="0">
                <a:latin typeface="Arial"/>
                <a:cs typeface="Arial"/>
              </a:rPr>
              <a:t>and </a:t>
            </a:r>
            <a:r>
              <a:rPr sz="2800" spc="-65" dirty="0">
                <a:latin typeface="Arial"/>
                <a:cs typeface="Arial"/>
              </a:rPr>
              <a:t>implemented </a:t>
            </a:r>
            <a:r>
              <a:rPr sz="2800" spc="-15" dirty="0">
                <a:latin typeface="Arial"/>
                <a:cs typeface="Arial"/>
              </a:rPr>
              <a:t>for  </a:t>
            </a:r>
            <a:r>
              <a:rPr sz="2800" spc="-105" dirty="0">
                <a:latin typeface="Arial"/>
                <a:cs typeface="Arial"/>
              </a:rPr>
              <a:t>specific </a:t>
            </a:r>
            <a:r>
              <a:rPr sz="2800" spc="-55" dirty="0">
                <a:latin typeface="Arial"/>
                <a:cs typeface="Arial"/>
              </a:rPr>
              <a:t>product </a:t>
            </a:r>
            <a:r>
              <a:rPr sz="2800" spc="-75" dirty="0">
                <a:latin typeface="Arial"/>
                <a:cs typeface="Arial"/>
              </a:rPr>
              <a:t>market </a:t>
            </a:r>
            <a:r>
              <a:rPr sz="2800" spc="-35" dirty="0">
                <a:latin typeface="Arial"/>
                <a:cs typeface="Arial"/>
              </a:rPr>
              <a:t>in </a:t>
            </a:r>
            <a:r>
              <a:rPr sz="2800" spc="-75" dirty="0">
                <a:latin typeface="Arial"/>
                <a:cs typeface="Arial"/>
              </a:rPr>
              <a:t>which </a:t>
            </a:r>
            <a:r>
              <a:rPr sz="2800" spc="-30" dirty="0">
                <a:latin typeface="Arial"/>
                <a:cs typeface="Arial"/>
              </a:rPr>
              <a:t>the </a:t>
            </a:r>
            <a:r>
              <a:rPr sz="2800" spc="-155" dirty="0">
                <a:latin typeface="Arial"/>
                <a:cs typeface="Arial"/>
              </a:rPr>
              <a:t>business</a:t>
            </a:r>
            <a:r>
              <a:rPr sz="2800" spc="-434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operates.  </a:t>
            </a:r>
            <a:r>
              <a:rPr sz="2800" spc="-170" dirty="0">
                <a:latin typeface="Arial"/>
                <a:cs typeface="Arial"/>
              </a:rPr>
              <a:t>Thus, </a:t>
            </a:r>
            <a:r>
              <a:rPr sz="2800" spc="-155" dirty="0">
                <a:latin typeface="Arial"/>
                <a:cs typeface="Arial"/>
              </a:rPr>
              <a:t>managers </a:t>
            </a:r>
            <a:r>
              <a:rPr sz="2800" spc="-40" dirty="0">
                <a:latin typeface="Arial"/>
                <a:cs typeface="Arial"/>
              </a:rPr>
              <a:t>at </a:t>
            </a:r>
            <a:r>
              <a:rPr sz="2800" spc="-50" dirty="0">
                <a:latin typeface="Arial"/>
                <a:cs typeface="Arial"/>
              </a:rPr>
              <a:t>this </a:t>
            </a:r>
            <a:r>
              <a:rPr sz="2800" spc="-85" dirty="0">
                <a:latin typeface="Arial"/>
                <a:cs typeface="Arial"/>
              </a:rPr>
              <a:t>level </a:t>
            </a:r>
            <a:r>
              <a:rPr sz="2800" spc="-70" dirty="0">
                <a:latin typeface="Arial"/>
                <a:cs typeface="Arial"/>
              </a:rPr>
              <a:t>translate </a:t>
            </a:r>
            <a:r>
              <a:rPr sz="2800" spc="-114" dirty="0">
                <a:latin typeface="Arial"/>
                <a:cs typeface="Arial"/>
              </a:rPr>
              <a:t>general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directions  </a:t>
            </a:r>
            <a:r>
              <a:rPr sz="2800" spc="-120" dirty="0">
                <a:latin typeface="Arial"/>
                <a:cs typeface="Arial"/>
              </a:rPr>
              <a:t>and </a:t>
            </a:r>
            <a:r>
              <a:rPr sz="2800" spc="-15" dirty="0">
                <a:latin typeface="Arial"/>
                <a:cs typeface="Arial"/>
              </a:rPr>
              <a:t>intent </a:t>
            </a:r>
            <a:r>
              <a:rPr sz="2800" spc="-10" dirty="0">
                <a:latin typeface="Arial"/>
                <a:cs typeface="Arial"/>
              </a:rPr>
              <a:t>into </a:t>
            </a:r>
            <a:r>
              <a:rPr sz="2800" spc="-95" dirty="0">
                <a:latin typeface="Arial"/>
                <a:cs typeface="Arial"/>
              </a:rPr>
              <a:t>concrete </a:t>
            </a:r>
            <a:r>
              <a:rPr sz="2800" spc="-50" dirty="0">
                <a:latin typeface="Arial"/>
                <a:cs typeface="Arial"/>
              </a:rPr>
              <a:t>functional</a:t>
            </a:r>
            <a:r>
              <a:rPr sz="2800" spc="-37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objectives.</a:t>
            </a:r>
            <a:endParaRPr sz="2800" dirty="0">
              <a:latin typeface="Arial"/>
              <a:cs typeface="Arial"/>
            </a:endParaRPr>
          </a:p>
          <a:p>
            <a:pPr marL="355600" marR="525780" indent="-342900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29" dirty="0">
                <a:latin typeface="Arial"/>
                <a:cs typeface="Arial"/>
              </a:rPr>
              <a:t>Decisions </a:t>
            </a:r>
            <a:r>
              <a:rPr sz="2800" b="1" spc="-75" dirty="0">
                <a:latin typeface="Arial"/>
                <a:cs typeface="Arial"/>
              </a:rPr>
              <a:t>at </a:t>
            </a:r>
            <a:r>
              <a:rPr sz="2800" b="1" spc="-160" dirty="0">
                <a:latin typeface="Arial"/>
                <a:cs typeface="Arial"/>
              </a:rPr>
              <a:t>this </a:t>
            </a:r>
            <a:r>
              <a:rPr sz="2800" b="1" spc="-140" dirty="0">
                <a:latin typeface="Arial"/>
                <a:cs typeface="Arial"/>
              </a:rPr>
              <a:t>level </a:t>
            </a:r>
            <a:r>
              <a:rPr sz="2800" b="1" spc="-175" dirty="0">
                <a:latin typeface="Arial"/>
                <a:cs typeface="Arial"/>
              </a:rPr>
              <a:t>include </a:t>
            </a:r>
            <a:r>
              <a:rPr sz="2800" b="1" spc="-190" dirty="0">
                <a:latin typeface="Arial"/>
                <a:cs typeface="Arial"/>
              </a:rPr>
              <a:t>policies </a:t>
            </a:r>
            <a:r>
              <a:rPr sz="2800" b="1" spc="-185" dirty="0">
                <a:latin typeface="Arial"/>
                <a:cs typeface="Arial"/>
              </a:rPr>
              <a:t>involving </a:t>
            </a:r>
            <a:r>
              <a:rPr sz="2800" b="1" spc="-140" dirty="0">
                <a:latin typeface="Arial"/>
                <a:cs typeface="Arial"/>
              </a:rPr>
              <a:t>new  </a:t>
            </a:r>
            <a:r>
              <a:rPr sz="2800" b="1" spc="-170" dirty="0">
                <a:latin typeface="Arial"/>
                <a:cs typeface="Arial"/>
              </a:rPr>
              <a:t>product </a:t>
            </a:r>
            <a:r>
              <a:rPr sz="2800" b="1" spc="-145" dirty="0">
                <a:latin typeface="Arial"/>
                <a:cs typeface="Arial"/>
              </a:rPr>
              <a:t>development, </a:t>
            </a:r>
            <a:r>
              <a:rPr sz="2800" b="1" spc="-160" dirty="0">
                <a:latin typeface="Arial"/>
                <a:cs typeface="Arial"/>
              </a:rPr>
              <a:t>marketing </a:t>
            </a:r>
            <a:r>
              <a:rPr sz="2800" b="1" spc="-145" dirty="0">
                <a:latin typeface="Arial"/>
                <a:cs typeface="Arial"/>
              </a:rPr>
              <a:t>mix, </a:t>
            </a:r>
            <a:r>
              <a:rPr sz="2800" b="1" spc="-200" dirty="0">
                <a:latin typeface="Arial"/>
                <a:cs typeface="Arial"/>
              </a:rPr>
              <a:t>research </a:t>
            </a:r>
            <a:r>
              <a:rPr sz="2800" b="1" spc="-50" dirty="0">
                <a:latin typeface="Arial"/>
                <a:cs typeface="Arial"/>
              </a:rPr>
              <a:t>&amp;  </a:t>
            </a:r>
            <a:r>
              <a:rPr sz="2800" b="1" spc="-145" dirty="0">
                <a:latin typeface="Arial"/>
                <a:cs typeface="Arial"/>
              </a:rPr>
              <a:t>development, </a:t>
            </a:r>
            <a:r>
              <a:rPr sz="2800" b="1" spc="-165" dirty="0">
                <a:latin typeface="Arial"/>
                <a:cs typeface="Arial"/>
              </a:rPr>
              <a:t>personnel,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135" dirty="0">
                <a:latin typeface="Arial"/>
                <a:cs typeface="Arial"/>
              </a:rPr>
              <a:t>etc.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0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" y="242442"/>
            <a:ext cx="8059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35" dirty="0"/>
              <a:t>Functional/Operational-Level</a:t>
            </a:r>
            <a:r>
              <a:rPr sz="4000" spc="-180" dirty="0"/>
              <a:t> </a:t>
            </a:r>
            <a:r>
              <a:rPr sz="4000" spc="-300" dirty="0"/>
              <a:t>Strategy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0" y="889001"/>
            <a:ext cx="9144000" cy="493404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210820" indent="-342900">
              <a:lnSpc>
                <a:spcPts val="24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95" dirty="0">
                <a:latin typeface="Arial"/>
                <a:cs typeface="Arial"/>
              </a:rPr>
              <a:t>Functional strategy </a:t>
            </a:r>
            <a:r>
              <a:rPr sz="2500" spc="-110" dirty="0">
                <a:latin typeface="Arial"/>
                <a:cs typeface="Arial"/>
              </a:rPr>
              <a:t>involves decision-making </a:t>
            </a:r>
            <a:r>
              <a:rPr sz="2500" spc="15" dirty="0">
                <a:latin typeface="Arial"/>
                <a:cs typeface="Arial"/>
              </a:rPr>
              <a:t>with</a:t>
            </a:r>
            <a:r>
              <a:rPr sz="2500" spc="-229" dirty="0">
                <a:latin typeface="Arial"/>
                <a:cs typeface="Arial"/>
              </a:rPr>
              <a:t> </a:t>
            </a:r>
            <a:r>
              <a:rPr sz="2500" spc="-100" dirty="0">
                <a:latin typeface="Arial"/>
                <a:cs typeface="Arial"/>
              </a:rPr>
              <a:t>respect  </a:t>
            </a:r>
            <a:r>
              <a:rPr sz="2500" spc="20" dirty="0">
                <a:latin typeface="Arial"/>
                <a:cs typeface="Arial"/>
              </a:rPr>
              <a:t>to </a:t>
            </a:r>
            <a:r>
              <a:rPr sz="2500" spc="-105" dirty="0">
                <a:latin typeface="Arial"/>
                <a:cs typeface="Arial"/>
              </a:rPr>
              <a:t>specific </a:t>
            </a:r>
            <a:r>
              <a:rPr sz="2500" spc="-50" dirty="0">
                <a:latin typeface="Arial"/>
                <a:cs typeface="Arial"/>
              </a:rPr>
              <a:t>functional </a:t>
            </a:r>
            <a:r>
              <a:rPr sz="2500" spc="-150" dirty="0">
                <a:latin typeface="Arial"/>
                <a:cs typeface="Arial"/>
              </a:rPr>
              <a:t>areas- </a:t>
            </a:r>
            <a:r>
              <a:rPr sz="2500" spc="-55" dirty="0">
                <a:latin typeface="Arial"/>
                <a:cs typeface="Arial"/>
              </a:rPr>
              <a:t>production, </a:t>
            </a:r>
            <a:r>
              <a:rPr sz="2500" spc="-80" dirty="0">
                <a:latin typeface="Arial"/>
                <a:cs typeface="Arial"/>
              </a:rPr>
              <a:t>marketing,  </a:t>
            </a:r>
            <a:r>
              <a:rPr sz="2500" spc="-100" dirty="0">
                <a:latin typeface="Arial"/>
                <a:cs typeface="Arial"/>
              </a:rPr>
              <a:t>personnel, </a:t>
            </a:r>
            <a:r>
              <a:rPr sz="2500" spc="-95" dirty="0">
                <a:latin typeface="Arial"/>
                <a:cs typeface="Arial"/>
              </a:rPr>
              <a:t>finance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80" dirty="0">
                <a:latin typeface="Arial"/>
                <a:cs typeface="Arial"/>
              </a:rPr>
              <a:t>etc.</a:t>
            </a:r>
            <a:endParaRPr sz="2500" dirty="0">
              <a:latin typeface="Arial"/>
              <a:cs typeface="Arial"/>
            </a:endParaRPr>
          </a:p>
          <a:p>
            <a:pPr marL="355600" marR="1056005" indent="-342900">
              <a:lnSpc>
                <a:spcPct val="8000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70" dirty="0">
                <a:latin typeface="Arial"/>
                <a:cs typeface="Arial"/>
              </a:rPr>
              <a:t>While </a:t>
            </a:r>
            <a:r>
              <a:rPr sz="2500" spc="-75" dirty="0">
                <a:latin typeface="Arial"/>
                <a:cs typeface="Arial"/>
              </a:rPr>
              <a:t>corporate </a:t>
            </a:r>
            <a:r>
              <a:rPr sz="2500" spc="-120" dirty="0">
                <a:latin typeface="Arial"/>
                <a:cs typeface="Arial"/>
              </a:rPr>
              <a:t>and </a:t>
            </a:r>
            <a:r>
              <a:rPr sz="2500" spc="-155" dirty="0">
                <a:latin typeface="Arial"/>
                <a:cs typeface="Arial"/>
              </a:rPr>
              <a:t>business </a:t>
            </a:r>
            <a:r>
              <a:rPr sz="2500" spc="-85" dirty="0">
                <a:latin typeface="Arial"/>
                <a:cs typeface="Arial"/>
              </a:rPr>
              <a:t>level </a:t>
            </a:r>
            <a:r>
              <a:rPr sz="2500" spc="-105" dirty="0">
                <a:latin typeface="Arial"/>
                <a:cs typeface="Arial"/>
              </a:rPr>
              <a:t>strategies </a:t>
            </a:r>
            <a:r>
              <a:rPr sz="2500" spc="-110" dirty="0">
                <a:latin typeface="Arial"/>
                <a:cs typeface="Arial"/>
              </a:rPr>
              <a:t>are  concerned </a:t>
            </a:r>
            <a:r>
              <a:rPr sz="2500" spc="15" dirty="0">
                <a:latin typeface="Arial"/>
                <a:cs typeface="Arial"/>
              </a:rPr>
              <a:t>with </a:t>
            </a:r>
            <a:r>
              <a:rPr sz="2500" spc="-70" dirty="0">
                <a:latin typeface="Arial"/>
                <a:cs typeface="Arial"/>
              </a:rPr>
              <a:t>“Doing </a:t>
            </a:r>
            <a:r>
              <a:rPr sz="2500" spc="-30" dirty="0">
                <a:latin typeface="Arial"/>
                <a:cs typeface="Arial"/>
              </a:rPr>
              <a:t>the </a:t>
            </a:r>
            <a:r>
              <a:rPr sz="2500" spc="-25" dirty="0">
                <a:latin typeface="Arial"/>
                <a:cs typeface="Arial"/>
              </a:rPr>
              <a:t>right</a:t>
            </a:r>
            <a:r>
              <a:rPr sz="2500" spc="-505" dirty="0">
                <a:latin typeface="Arial"/>
                <a:cs typeface="Arial"/>
              </a:rPr>
              <a:t> </a:t>
            </a:r>
            <a:r>
              <a:rPr sz="2500" spc="-75" dirty="0">
                <a:latin typeface="Arial"/>
                <a:cs typeface="Arial"/>
              </a:rPr>
              <a:t>things”, </a:t>
            </a:r>
            <a:r>
              <a:rPr sz="2500" spc="-50" dirty="0">
                <a:latin typeface="Arial"/>
                <a:cs typeface="Arial"/>
              </a:rPr>
              <a:t>functional  </a:t>
            </a:r>
            <a:r>
              <a:rPr sz="2500" spc="-105" dirty="0">
                <a:latin typeface="Arial"/>
                <a:cs typeface="Arial"/>
              </a:rPr>
              <a:t>strategies </a:t>
            </a:r>
            <a:r>
              <a:rPr sz="2500" spc="-145" dirty="0">
                <a:latin typeface="Arial"/>
                <a:cs typeface="Arial"/>
              </a:rPr>
              <a:t>stress </a:t>
            </a:r>
            <a:r>
              <a:rPr sz="2500" spc="-80" dirty="0">
                <a:latin typeface="Arial"/>
                <a:cs typeface="Arial"/>
              </a:rPr>
              <a:t>on </a:t>
            </a:r>
            <a:r>
              <a:rPr sz="2500" b="1" spc="-204" dirty="0">
                <a:latin typeface="Arial"/>
                <a:cs typeface="Arial"/>
              </a:rPr>
              <a:t>“Doing </a:t>
            </a:r>
            <a:r>
              <a:rPr sz="2500" b="1" spc="-195" dirty="0">
                <a:latin typeface="Arial"/>
                <a:cs typeface="Arial"/>
              </a:rPr>
              <a:t>things</a:t>
            </a:r>
            <a:r>
              <a:rPr sz="2500" b="1" spc="-175" dirty="0">
                <a:latin typeface="Arial"/>
                <a:cs typeface="Arial"/>
              </a:rPr>
              <a:t> </a:t>
            </a:r>
            <a:r>
              <a:rPr sz="2500" b="1" spc="-155" dirty="0">
                <a:latin typeface="Arial"/>
                <a:cs typeface="Arial"/>
              </a:rPr>
              <a:t>right”.</a:t>
            </a:r>
            <a:endParaRPr sz="2500" dirty="0">
              <a:latin typeface="Arial"/>
              <a:cs typeface="Arial"/>
            </a:endParaRPr>
          </a:p>
          <a:p>
            <a:pPr marL="355600" marR="73660" indent="-342900">
              <a:lnSpc>
                <a:spcPct val="8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100" dirty="0">
                <a:latin typeface="Arial"/>
                <a:cs typeface="Arial"/>
              </a:rPr>
              <a:t>Operating </a:t>
            </a:r>
            <a:r>
              <a:rPr sz="2500" spc="-85" dirty="0">
                <a:latin typeface="Arial"/>
                <a:cs typeface="Arial"/>
              </a:rPr>
              <a:t>level </a:t>
            </a:r>
            <a:r>
              <a:rPr sz="2500" spc="-95" dirty="0">
                <a:latin typeface="Arial"/>
                <a:cs typeface="Arial"/>
              </a:rPr>
              <a:t>strategy </a:t>
            </a:r>
            <a:r>
              <a:rPr sz="2500" spc="-130" dirty="0">
                <a:latin typeface="Arial"/>
                <a:cs typeface="Arial"/>
              </a:rPr>
              <a:t>is </a:t>
            </a:r>
            <a:r>
              <a:rPr sz="2500" spc="-110" dirty="0">
                <a:latin typeface="Arial"/>
                <a:cs typeface="Arial"/>
              </a:rPr>
              <a:t>concerned </a:t>
            </a:r>
            <a:r>
              <a:rPr sz="2500" spc="15" dirty="0">
                <a:latin typeface="Arial"/>
                <a:cs typeface="Arial"/>
              </a:rPr>
              <a:t>with </a:t>
            </a:r>
            <a:r>
              <a:rPr sz="2500" spc="-90" dirty="0">
                <a:latin typeface="Arial"/>
                <a:cs typeface="Arial"/>
              </a:rPr>
              <a:t>strategic  </a:t>
            </a:r>
            <a:r>
              <a:rPr sz="2500" spc="-130" dirty="0">
                <a:latin typeface="Arial"/>
                <a:cs typeface="Arial"/>
              </a:rPr>
              <a:t>approaches </a:t>
            </a:r>
            <a:r>
              <a:rPr sz="2500" spc="-10" dirty="0">
                <a:latin typeface="Arial"/>
                <a:cs typeface="Arial"/>
              </a:rPr>
              <a:t>for </a:t>
            </a:r>
            <a:r>
              <a:rPr sz="2500" spc="-130" dirty="0">
                <a:latin typeface="Arial"/>
                <a:cs typeface="Arial"/>
              </a:rPr>
              <a:t>managing </a:t>
            </a:r>
            <a:r>
              <a:rPr sz="2500" spc="-20" dirty="0">
                <a:latin typeface="Arial"/>
                <a:cs typeface="Arial"/>
              </a:rPr>
              <a:t>frontline </a:t>
            </a:r>
            <a:r>
              <a:rPr sz="2500" spc="-75" dirty="0">
                <a:latin typeface="Arial"/>
                <a:cs typeface="Arial"/>
              </a:rPr>
              <a:t>operating </a:t>
            </a:r>
            <a:r>
              <a:rPr sz="2500" spc="-70" dirty="0">
                <a:latin typeface="Arial"/>
                <a:cs typeface="Arial"/>
              </a:rPr>
              <a:t>units(like  </a:t>
            </a:r>
            <a:r>
              <a:rPr sz="2500" spc="-85" dirty="0">
                <a:latin typeface="Arial"/>
                <a:cs typeface="Arial"/>
              </a:rPr>
              <a:t>plants, </a:t>
            </a:r>
            <a:r>
              <a:rPr sz="2500" spc="-160" dirty="0">
                <a:latin typeface="Arial"/>
                <a:cs typeface="Arial"/>
              </a:rPr>
              <a:t>sales, </a:t>
            </a:r>
            <a:r>
              <a:rPr sz="2500" spc="-85" dirty="0">
                <a:latin typeface="Arial"/>
                <a:cs typeface="Arial"/>
              </a:rPr>
              <a:t>etc) </a:t>
            </a:r>
            <a:r>
              <a:rPr sz="2500" spc="-120" dirty="0">
                <a:latin typeface="Arial"/>
                <a:cs typeface="Arial"/>
              </a:rPr>
              <a:t>and </a:t>
            </a:r>
            <a:r>
              <a:rPr sz="2500" spc="-10" dirty="0">
                <a:latin typeface="Arial"/>
                <a:cs typeface="Arial"/>
              </a:rPr>
              <a:t>for </a:t>
            </a:r>
            <a:r>
              <a:rPr sz="2500" b="1" spc="-180" dirty="0">
                <a:latin typeface="Arial"/>
                <a:cs typeface="Arial"/>
              </a:rPr>
              <a:t>handling </a:t>
            </a:r>
            <a:r>
              <a:rPr sz="2500" b="1" spc="-200" dirty="0">
                <a:latin typeface="Arial"/>
                <a:cs typeface="Arial"/>
              </a:rPr>
              <a:t>day </a:t>
            </a:r>
            <a:r>
              <a:rPr sz="2500" b="1" spc="-90" dirty="0">
                <a:latin typeface="Arial"/>
                <a:cs typeface="Arial"/>
              </a:rPr>
              <a:t>to </a:t>
            </a:r>
            <a:r>
              <a:rPr sz="2500" b="1" spc="-200" dirty="0">
                <a:latin typeface="Arial"/>
                <a:cs typeface="Arial"/>
              </a:rPr>
              <a:t>day </a:t>
            </a:r>
            <a:r>
              <a:rPr sz="2500" b="1" spc="-235" dirty="0">
                <a:latin typeface="Arial"/>
                <a:cs typeface="Arial"/>
              </a:rPr>
              <a:t>tasks </a:t>
            </a:r>
            <a:r>
              <a:rPr sz="2500" b="1" spc="-114" dirty="0">
                <a:latin typeface="Arial"/>
                <a:cs typeface="Arial"/>
              </a:rPr>
              <a:t>of  </a:t>
            </a:r>
            <a:r>
              <a:rPr sz="2500" b="1" spc="-180" dirty="0">
                <a:latin typeface="Arial"/>
                <a:cs typeface="Arial"/>
              </a:rPr>
              <a:t>strategic significance(like </a:t>
            </a:r>
            <a:r>
              <a:rPr sz="2500" b="1" spc="-170" dirty="0">
                <a:latin typeface="Arial"/>
                <a:cs typeface="Arial"/>
              </a:rPr>
              <a:t>advertising </a:t>
            </a:r>
            <a:r>
              <a:rPr sz="2500" b="1" spc="-190" dirty="0">
                <a:latin typeface="Arial"/>
                <a:cs typeface="Arial"/>
              </a:rPr>
              <a:t>campaign,  </a:t>
            </a:r>
            <a:r>
              <a:rPr sz="2500" b="1" spc="-220" dirty="0">
                <a:latin typeface="Arial"/>
                <a:cs typeface="Arial"/>
              </a:rPr>
              <a:t>purchasing </a:t>
            </a:r>
            <a:r>
              <a:rPr sz="2500" b="1" spc="-140" dirty="0">
                <a:latin typeface="Arial"/>
                <a:cs typeface="Arial"/>
              </a:rPr>
              <a:t>materials, </a:t>
            </a:r>
            <a:r>
              <a:rPr sz="2500" b="1" spc="-150" dirty="0">
                <a:latin typeface="Arial"/>
                <a:cs typeface="Arial"/>
              </a:rPr>
              <a:t>inventory </a:t>
            </a:r>
            <a:r>
              <a:rPr sz="2500" b="1" spc="-145" dirty="0">
                <a:latin typeface="Arial"/>
                <a:cs typeface="Arial"/>
              </a:rPr>
              <a:t>control, </a:t>
            </a:r>
            <a:r>
              <a:rPr sz="2500" b="1" spc="-155" dirty="0">
                <a:latin typeface="Arial"/>
                <a:cs typeface="Arial"/>
              </a:rPr>
              <a:t>maintenance,  </a:t>
            </a:r>
            <a:r>
              <a:rPr sz="2500" b="1" spc="-105" dirty="0">
                <a:latin typeface="Arial"/>
                <a:cs typeface="Arial"/>
              </a:rPr>
              <a:t>etc.).</a:t>
            </a:r>
            <a:r>
              <a:rPr sz="2500" b="1" spc="-150" dirty="0">
                <a:latin typeface="Arial"/>
                <a:cs typeface="Arial"/>
              </a:rPr>
              <a:t> </a:t>
            </a:r>
            <a:r>
              <a:rPr sz="2500" spc="-170" dirty="0">
                <a:latin typeface="Arial"/>
                <a:cs typeface="Arial"/>
              </a:rPr>
              <a:t>Thus,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spc="75" dirty="0">
                <a:latin typeface="Arial"/>
                <a:cs typeface="Arial"/>
              </a:rPr>
              <a:t>it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155" dirty="0">
                <a:latin typeface="Arial"/>
                <a:cs typeface="Arial"/>
              </a:rPr>
              <a:t>focuses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80" dirty="0">
                <a:latin typeface="Arial"/>
                <a:cs typeface="Arial"/>
              </a:rPr>
              <a:t>on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65" dirty="0">
                <a:latin typeface="Arial"/>
                <a:cs typeface="Arial"/>
              </a:rPr>
              <a:t>how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the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different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-70" dirty="0">
                <a:latin typeface="Arial"/>
                <a:cs typeface="Arial"/>
              </a:rPr>
              <a:t>functions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of</a:t>
            </a:r>
            <a:r>
              <a:rPr sz="2500" spc="-140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the  </a:t>
            </a:r>
            <a:r>
              <a:rPr sz="2500" spc="-70" dirty="0">
                <a:latin typeface="Arial"/>
                <a:cs typeface="Arial"/>
              </a:rPr>
              <a:t>enterprise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40" dirty="0">
                <a:latin typeface="Arial"/>
                <a:cs typeface="Arial"/>
              </a:rPr>
              <a:t>contribute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spc="20" dirty="0">
                <a:latin typeface="Arial"/>
                <a:cs typeface="Arial"/>
              </a:rPr>
              <a:t>to</a:t>
            </a:r>
            <a:r>
              <a:rPr sz="2500" spc="-135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the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other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114" dirty="0">
                <a:latin typeface="Arial"/>
                <a:cs typeface="Arial"/>
              </a:rPr>
              <a:t>levels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of</a:t>
            </a:r>
            <a:r>
              <a:rPr sz="2500" spc="-135" dirty="0">
                <a:latin typeface="Arial"/>
                <a:cs typeface="Arial"/>
              </a:rPr>
              <a:t> </a:t>
            </a:r>
            <a:r>
              <a:rPr sz="2500" spc="-110" dirty="0">
                <a:latin typeface="Arial"/>
                <a:cs typeface="Arial"/>
              </a:rPr>
              <a:t>strategy.</a:t>
            </a:r>
            <a:endParaRPr sz="2500" dirty="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170" dirty="0">
                <a:latin typeface="Arial"/>
                <a:cs typeface="Arial"/>
              </a:rPr>
              <a:t>Thus, </a:t>
            </a:r>
            <a:r>
              <a:rPr sz="2500" spc="-50" dirty="0">
                <a:latin typeface="Arial"/>
                <a:cs typeface="Arial"/>
              </a:rPr>
              <a:t>functional </a:t>
            </a:r>
            <a:r>
              <a:rPr sz="2500" spc="-85" dirty="0">
                <a:latin typeface="Arial"/>
                <a:cs typeface="Arial"/>
              </a:rPr>
              <a:t>level </a:t>
            </a:r>
            <a:r>
              <a:rPr sz="2500" spc="-90" dirty="0">
                <a:latin typeface="Arial"/>
                <a:cs typeface="Arial"/>
              </a:rPr>
              <a:t>strategic </a:t>
            </a:r>
            <a:r>
              <a:rPr sz="2500" spc="-114" dirty="0">
                <a:latin typeface="Arial"/>
                <a:cs typeface="Arial"/>
              </a:rPr>
              <a:t>management </a:t>
            </a:r>
            <a:r>
              <a:rPr sz="2500" spc="-130" dirty="0">
                <a:latin typeface="Arial"/>
                <a:cs typeface="Arial"/>
              </a:rPr>
              <a:t>is </a:t>
            </a:r>
            <a:r>
              <a:rPr sz="2500" spc="-30" dirty="0">
                <a:latin typeface="Arial"/>
                <a:cs typeface="Arial"/>
              </a:rPr>
              <a:t>the  </a:t>
            </a:r>
            <a:r>
              <a:rPr sz="2500" spc="-114" dirty="0">
                <a:latin typeface="Arial"/>
                <a:cs typeface="Arial"/>
              </a:rPr>
              <a:t>management </a:t>
            </a:r>
            <a:r>
              <a:rPr sz="2500" spc="-10" dirty="0">
                <a:latin typeface="Arial"/>
                <a:cs typeface="Arial"/>
              </a:rPr>
              <a:t>of </a:t>
            </a:r>
            <a:r>
              <a:rPr sz="2500" spc="-55" dirty="0">
                <a:latin typeface="Arial"/>
                <a:cs typeface="Arial"/>
              </a:rPr>
              <a:t>relatively narrow </a:t>
            </a:r>
            <a:r>
              <a:rPr sz="2500" spc="-160" dirty="0">
                <a:latin typeface="Arial"/>
                <a:cs typeface="Arial"/>
              </a:rPr>
              <a:t>areas </a:t>
            </a:r>
            <a:r>
              <a:rPr sz="2500" spc="-5" dirty="0">
                <a:latin typeface="Arial"/>
                <a:cs typeface="Arial"/>
              </a:rPr>
              <a:t>of </a:t>
            </a:r>
            <a:r>
              <a:rPr sz="2500" spc="-65" dirty="0">
                <a:latin typeface="Arial"/>
                <a:cs typeface="Arial"/>
              </a:rPr>
              <a:t>activity, </a:t>
            </a:r>
            <a:r>
              <a:rPr sz="2500" spc="-75" dirty="0">
                <a:latin typeface="Arial"/>
                <a:cs typeface="Arial"/>
              </a:rPr>
              <a:t>which  </a:t>
            </a:r>
            <a:r>
              <a:rPr sz="2500" spc="-114" dirty="0">
                <a:latin typeface="Arial"/>
                <a:cs typeface="Arial"/>
              </a:rPr>
              <a:t>are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of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40" dirty="0">
                <a:latin typeface="Arial"/>
                <a:cs typeface="Arial"/>
              </a:rPr>
              <a:t>vital,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120" dirty="0">
                <a:latin typeface="Arial"/>
                <a:cs typeface="Arial"/>
              </a:rPr>
              <a:t>pervasive </a:t>
            </a:r>
            <a:r>
              <a:rPr sz="2500" spc="-25" dirty="0">
                <a:latin typeface="Arial"/>
                <a:cs typeface="Arial"/>
              </a:rPr>
              <a:t>or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70" dirty="0">
                <a:latin typeface="Arial"/>
                <a:cs typeface="Arial"/>
              </a:rPr>
              <a:t>continuing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70" dirty="0">
                <a:latin typeface="Arial"/>
                <a:cs typeface="Arial"/>
              </a:rPr>
              <a:t>importance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20" dirty="0">
                <a:latin typeface="Arial"/>
                <a:cs typeface="Arial"/>
              </a:rPr>
              <a:t>to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the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total  </a:t>
            </a:r>
            <a:r>
              <a:rPr sz="2500" spc="-90" dirty="0">
                <a:latin typeface="Arial"/>
                <a:cs typeface="Arial"/>
              </a:rPr>
              <a:t>organization.</a:t>
            </a:r>
            <a:endParaRPr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930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4000"/>
            <a:ext cx="9144000" cy="5435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3552482"/>
      </p:ext>
    </p:extLst>
  </p:cSld>
  <p:clrMapOvr>
    <a:masterClrMapping/>
  </p:clrMapOvr>
</p:sld>
</file>

<file path=ppt/theme/theme1.xml><?xml version="1.0" encoding="utf-8"?>
<a:theme xmlns:a="http://schemas.openxmlformats.org/drawingml/2006/main" name="KIM CBLP COURS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IM CBLP COURS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1667</Words>
  <Application>Microsoft Office PowerPoint</Application>
  <PresentationFormat>On-screen Show (4:3)</PresentationFormat>
  <Paragraphs>202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Palatino Linotype</vt:lpstr>
      <vt:lpstr>Times New Roman</vt:lpstr>
      <vt:lpstr>Wingdings 2</vt:lpstr>
      <vt:lpstr>Calibri</vt:lpstr>
      <vt:lpstr>Wingdings</vt:lpstr>
      <vt:lpstr>Tahoma</vt:lpstr>
      <vt:lpstr>KIM CBLP COURSE</vt:lpstr>
      <vt:lpstr>1_KIM CBLP COURSE</vt:lpstr>
      <vt:lpstr>STRATEGIC MANAGEMENT AND LEADERSHIP</vt:lpstr>
      <vt:lpstr>What is strategy?</vt:lpstr>
      <vt:lpstr>Definition of Strategy</vt:lpstr>
      <vt:lpstr>Features of Strategy</vt:lpstr>
      <vt:lpstr>Levels of Strategy</vt:lpstr>
      <vt:lpstr>Corporate-level Strategy</vt:lpstr>
      <vt:lpstr>Business-Level Strategy</vt:lpstr>
      <vt:lpstr>Functional/Operational-Level Strategy</vt:lpstr>
      <vt:lpstr>PowerPoint Presentation</vt:lpstr>
      <vt:lpstr>Strategic Management</vt:lpstr>
      <vt:lpstr>PowerPoint Presentation</vt:lpstr>
      <vt:lpstr>Levels of Strategic Management</vt:lpstr>
      <vt:lpstr>CONT.</vt:lpstr>
      <vt:lpstr>Benefits of Strategic Management </vt:lpstr>
      <vt:lpstr>Limitations of Strategic Management</vt:lpstr>
      <vt:lpstr>Business Model</vt:lpstr>
      <vt:lpstr>PowerPoint Presentation</vt:lpstr>
      <vt:lpstr>PowerPoint Presentation</vt:lpstr>
      <vt:lpstr>COMPONENTS OF A BUSINESS MODEL</vt:lpstr>
      <vt:lpstr>5 forces</vt:lpstr>
      <vt:lpstr>STRATEGY</vt:lpstr>
      <vt:lpstr>Competitive  Advantage</vt:lpstr>
      <vt:lpstr>Competitive Advantage means</vt:lpstr>
      <vt:lpstr>The company will be able to apply to strong point</vt:lpstr>
      <vt:lpstr>The reason of enterprise  have a competitive advantage</vt:lpstr>
      <vt:lpstr>Competitive Advantage Cycle.</vt:lpstr>
      <vt:lpstr>PowerPoint Presentation</vt:lpstr>
      <vt:lpstr>PowerPoint Presentation</vt:lpstr>
      <vt:lpstr>A Model of Competitive advantage</vt:lpstr>
      <vt:lpstr>Main aspects of five forces analysis</vt:lpstr>
      <vt:lpstr>PowerPoint Presentation</vt:lpstr>
      <vt:lpstr>PowerPoint Presentation</vt:lpstr>
      <vt:lpstr>1. Cost Leadership (Low Cost Strategy) cost Leadership mean that produce goods level of equal more in  expensive</vt:lpstr>
      <vt:lpstr>PowerPoint Presentation</vt:lpstr>
      <vt:lpstr>Adapting to Local Market Differences</vt:lpstr>
      <vt:lpstr>(a) Increased market share.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BRAND</dc:title>
  <dc:creator>ALEX KITAVI</dc:creator>
  <cp:lastModifiedBy>user</cp:lastModifiedBy>
  <cp:revision>14</cp:revision>
  <dcterms:modified xsi:type="dcterms:W3CDTF">2020-04-20T10:06:47Z</dcterms:modified>
</cp:coreProperties>
</file>